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4"/>
  </p:sldMasterIdLst>
  <p:notesMasterIdLst>
    <p:notesMasterId r:id="rId72"/>
  </p:notesMasterIdLst>
  <p:handoutMasterIdLst>
    <p:handoutMasterId r:id="rId73"/>
  </p:handoutMasterIdLst>
  <p:sldIdLst>
    <p:sldId id="272" r:id="rId5"/>
    <p:sldId id="364" r:id="rId6"/>
    <p:sldId id="412" r:id="rId7"/>
    <p:sldId id="403" r:id="rId8"/>
    <p:sldId id="386" r:id="rId9"/>
    <p:sldId id="366" r:id="rId10"/>
    <p:sldId id="404" r:id="rId11"/>
    <p:sldId id="387" r:id="rId12"/>
    <p:sldId id="407" r:id="rId13"/>
    <p:sldId id="381" r:id="rId14"/>
    <p:sldId id="360" r:id="rId15"/>
    <p:sldId id="376" r:id="rId16"/>
    <p:sldId id="374" r:id="rId17"/>
    <p:sldId id="370" r:id="rId18"/>
    <p:sldId id="375" r:id="rId19"/>
    <p:sldId id="355" r:id="rId20"/>
    <p:sldId id="377" r:id="rId21"/>
    <p:sldId id="384" r:id="rId22"/>
    <p:sldId id="356" r:id="rId23"/>
    <p:sldId id="383" r:id="rId24"/>
    <p:sldId id="373" r:id="rId25"/>
    <p:sldId id="361" r:id="rId26"/>
    <p:sldId id="362" r:id="rId27"/>
    <p:sldId id="372" r:id="rId28"/>
    <p:sldId id="371" r:id="rId29"/>
    <p:sldId id="385" r:id="rId30"/>
    <p:sldId id="363" r:id="rId31"/>
    <p:sldId id="359" r:id="rId32"/>
    <p:sldId id="413" r:id="rId33"/>
    <p:sldId id="406" r:id="rId34"/>
    <p:sldId id="408" r:id="rId35"/>
    <p:sldId id="405" r:id="rId36"/>
    <p:sldId id="378" r:id="rId37"/>
    <p:sldId id="400" r:id="rId38"/>
    <p:sldId id="392" r:id="rId39"/>
    <p:sldId id="389" r:id="rId40"/>
    <p:sldId id="397" r:id="rId41"/>
    <p:sldId id="399" r:id="rId42"/>
    <p:sldId id="398" r:id="rId43"/>
    <p:sldId id="393" r:id="rId44"/>
    <p:sldId id="379" r:id="rId45"/>
    <p:sldId id="394" r:id="rId46"/>
    <p:sldId id="395" r:id="rId47"/>
    <p:sldId id="396" r:id="rId48"/>
    <p:sldId id="401" r:id="rId49"/>
    <p:sldId id="410" r:id="rId50"/>
    <p:sldId id="409" r:id="rId51"/>
    <p:sldId id="402" r:id="rId52"/>
    <p:sldId id="390" r:id="rId53"/>
    <p:sldId id="391" r:id="rId54"/>
    <p:sldId id="353" r:id="rId55"/>
    <p:sldId id="365" r:id="rId56"/>
    <p:sldId id="411" r:id="rId57"/>
    <p:sldId id="348" r:id="rId58"/>
    <p:sldId id="313" r:id="rId59"/>
    <p:sldId id="338" r:id="rId60"/>
    <p:sldId id="341" r:id="rId61"/>
    <p:sldId id="349" r:id="rId62"/>
    <p:sldId id="344" r:id="rId63"/>
    <p:sldId id="342" r:id="rId64"/>
    <p:sldId id="343" r:id="rId65"/>
    <p:sldId id="367" r:id="rId66"/>
    <p:sldId id="368" r:id="rId67"/>
    <p:sldId id="369" r:id="rId68"/>
    <p:sldId id="346" r:id="rId69"/>
    <p:sldId id="307" r:id="rId70"/>
    <p:sldId id="352" r:id="rId7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ott Fitzgerald" initials="SC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2D8F"/>
    <a:srgbClr val="ED1C24"/>
    <a:srgbClr val="0A86C8"/>
    <a:srgbClr val="0EB48D"/>
    <a:srgbClr val="0A86C9"/>
    <a:srgbClr val="FDB813"/>
    <a:srgbClr val="7C5794"/>
    <a:srgbClr val="407EC9"/>
    <a:srgbClr val="FDB913"/>
    <a:srgbClr val="00B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71" autoAdjust="0"/>
    <p:restoredTop sz="94939" autoAdjust="0"/>
  </p:normalViewPr>
  <p:slideViewPr>
    <p:cSldViewPr snapToGrid="0" snapToObjects="1">
      <p:cViewPr varScale="1">
        <p:scale>
          <a:sx n="79" d="100"/>
          <a:sy n="79" d="100"/>
        </p:scale>
        <p:origin x="408" y="52"/>
      </p:cViewPr>
      <p:guideLst>
        <p:guide orient="horz" pos="3766"/>
        <p:guide pos="3840"/>
      </p:guideLst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48"/>
    </p:cViewPr>
  </p:sorterViewPr>
  <p:notesViewPr>
    <p:cSldViewPr snapToGrid="0" snapToObjects="1">
      <p:cViewPr varScale="1">
        <p:scale>
          <a:sx n="84" d="100"/>
          <a:sy n="84" d="100"/>
        </p:scale>
        <p:origin x="265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8BB912E-883C-584C-A173-3651143CBA84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8578B09-3C46-9D42-838A-9F15EC108B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609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A6ED1C7-9930-D949-8859-E62AEE034C7E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08F935D-7118-E24B-BFF5-85C0698C77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1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05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3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13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10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6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4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45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0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36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6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9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0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66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52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78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40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27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60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3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6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65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59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35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3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0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82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19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4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2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56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99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15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02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5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29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20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23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7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97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1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75" rIns="93150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in flows and show flow rather than static view 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626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8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49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525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5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125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805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35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31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240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2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09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30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02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68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5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0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(image 2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22953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  <p:extLst>
      <p:ext uri="{BB962C8B-B14F-4D97-AF65-F5344CB8AC3E}">
        <p14:creationId xmlns:p14="http://schemas.microsoft.com/office/powerpoint/2010/main" val="251817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image 3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973084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1182349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61584" y="1245772"/>
            <a:ext cx="11387529" cy="3890432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0" name="Picture 9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813" y="1020244"/>
            <a:ext cx="12191188" cy="29533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6988765" y="2379683"/>
            <a:ext cx="4554132" cy="0"/>
          </a:xfrm>
          <a:prstGeom prst="line">
            <a:avLst/>
          </a:prstGeom>
          <a:ln w="12700" cmpd="sng">
            <a:solidFill>
              <a:srgbClr val="0A86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977475" y="3438016"/>
            <a:ext cx="4554132" cy="0"/>
          </a:xfrm>
          <a:prstGeom prst="line">
            <a:avLst/>
          </a:prstGeom>
          <a:ln w="12700" cmpd="sng">
            <a:solidFill>
              <a:srgbClr val="0A86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934160" y="396878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957485" y="1427163"/>
            <a:ext cx="4658783" cy="831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Example of a short description that is set to 16 point text and should not be any more than 3 lines of text</a:t>
            </a:r>
            <a:endParaRPr lang="en-US" dirty="0"/>
          </a:p>
        </p:txBody>
      </p:sp>
      <p:pic>
        <p:nvPicPr>
          <p:cNvPr id="36" name="Picture 35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1624" y="6046195"/>
            <a:ext cx="12192811" cy="29533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9" hasCustomPrompt="1"/>
          </p:nvPr>
        </p:nvSpPr>
        <p:spPr>
          <a:xfrm>
            <a:off x="6957485" y="2486189"/>
            <a:ext cx="4658783" cy="831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Example of a short description that is set to 16 point text and should not be any more than 3 lines of text</a:t>
            </a: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6957485" y="3552863"/>
            <a:ext cx="4658783" cy="831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Example of a short description that is set to 16 point text and should not be any more than 3 lines of text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975784" y="1427163"/>
            <a:ext cx="5729816" cy="24050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This is an example of intro text that is 24 point ACI blue. This text should be no more than the length of this text*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(image 1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pic>
        <p:nvPicPr>
          <p:cNvPr id="5" name="Picture 4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973084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(image 2, UP logo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pic>
        <p:nvPicPr>
          <p:cNvPr id="5" name="Picture 4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7" y="566739"/>
            <a:ext cx="11292416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7" y="566739"/>
            <a:ext cx="11292416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  <p:extLst>
      <p:ext uri="{BB962C8B-B14F-4D97-AF65-F5344CB8AC3E}">
        <p14:creationId xmlns:p14="http://schemas.microsoft.com/office/powerpoint/2010/main" val="1842037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(image 3, UP Logo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pic>
        <p:nvPicPr>
          <p:cNvPr id="5" name="Picture 4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7" y="566739"/>
            <a:ext cx="11292416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Bullets (image 1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449546" y="1256314"/>
            <a:ext cx="11422737" cy="4342269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973084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Header one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024034" y="1846263"/>
            <a:ext cx="5177367" cy="3311525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bg2"/>
                </a:solidFill>
                <a:latin typeface="+mj-lt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18"/>
          </p:nvPr>
        </p:nvSpPr>
        <p:spPr>
          <a:xfrm>
            <a:off x="793751" y="1444626"/>
            <a:ext cx="5075767" cy="3713163"/>
          </a:xfrm>
          <a:prstGeom prst="rect">
            <a:avLst/>
          </a:prstGeom>
        </p:spPr>
        <p:txBody>
          <a:bodyPr/>
          <a:lstStyle>
            <a:lvl1pPr marL="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pic>
        <p:nvPicPr>
          <p:cNvPr id="19" name="Picture 18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Location, Division</a:t>
            </a:r>
          </a:p>
        </p:txBody>
      </p:sp>
      <p:sp>
        <p:nvSpPr>
          <p:cNvPr id="22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23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7/7/2020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87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Location, Division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7/7/2020</a:t>
            </a:fld>
            <a:endParaRPr lang="en-US" dirty="0"/>
          </a:p>
        </p:txBody>
      </p:sp>
      <p:pic>
        <p:nvPicPr>
          <p:cNvPr id="17" name="Picture 16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 (Arial - 12pt - italic)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Location, Division</a:t>
            </a:r>
          </a:p>
        </p:txBody>
      </p:sp>
      <p:pic>
        <p:nvPicPr>
          <p:cNvPr id="17" name="Picture 16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6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7/7/2020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87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Location, Division</a:t>
            </a:r>
          </a:p>
        </p:txBody>
      </p:sp>
      <p:pic>
        <p:nvPicPr>
          <p:cNvPr id="17" name="Picture 16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6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7/7/2020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6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16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HEADER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0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blipFill dpi="0" rotWithShape="1">
          <a:blip r:embed="rId2" cstate="email">
            <a:lum/>
          </a:blip>
          <a:srcRect/>
          <a:stretch>
            <a:fillRect t="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34201" y="361623"/>
            <a:ext cx="10972800" cy="555095"/>
          </a:xfrm>
        </p:spPr>
        <p:txBody>
          <a:bodyPr/>
          <a:lstStyle>
            <a:lvl1pPr>
              <a:defRPr>
                <a:solidFill>
                  <a:srgbClr val="0A86C9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976" y="1375953"/>
            <a:ext cx="12191024" cy="4360213"/>
          </a:xfrm>
          <a:prstGeom prst="rect">
            <a:avLst/>
          </a:prstGeom>
          <a:solidFill>
            <a:srgbClr val="0A86C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3464" indent="-285750">
              <a:spcBef>
                <a:spcPts val="480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71815" y="2251258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71815" y="3128670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71815" y="4003560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71815" y="4833294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95168" y="1560514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84708" y="2415648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95168" y="3287714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84708" y="4159782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95168" y="5028260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of section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  <p:extLst>
      <p:ext uri="{BB962C8B-B14F-4D97-AF65-F5344CB8AC3E}">
        <p14:creationId xmlns:p14="http://schemas.microsoft.com/office/powerpoint/2010/main" val="57424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3547534"/>
            <a:ext cx="12199265" cy="1498610"/>
          </a:xfrm>
          <a:prstGeom prst="rect">
            <a:avLst/>
          </a:prstGeom>
          <a:solidFill>
            <a:srgbClr val="0A86C9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407EC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0" y="5215424"/>
            <a:ext cx="12192000" cy="164257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2843" y="5363110"/>
            <a:ext cx="5283200" cy="369888"/>
          </a:xfrm>
          <a:prstGeom prst="rect">
            <a:avLst/>
          </a:prstGeom>
        </p:spPr>
        <p:txBody>
          <a:bodyPr/>
          <a:lstStyle>
            <a:lvl1pPr>
              <a:buNone/>
              <a:defRPr sz="18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Call to Action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2843" y="3797329"/>
            <a:ext cx="5283200" cy="763922"/>
          </a:xfrm>
          <a:prstGeom prst="rect">
            <a:avLst/>
          </a:prstGeom>
        </p:spPr>
        <p:txBody>
          <a:bodyPr/>
          <a:lstStyle>
            <a:lvl1pPr algn="l">
              <a:defRPr sz="2600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Closing slide</a:t>
            </a:r>
          </a:p>
        </p:txBody>
      </p:sp>
      <p:pic>
        <p:nvPicPr>
          <p:cNvPr id="6" name="Picture 5" descr="footer2.png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4920084"/>
            <a:ext cx="12192811" cy="2953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66311" y="6400075"/>
            <a:ext cx="654959" cy="365125"/>
          </a:xfrm>
          <a:prstGeom prst="rect">
            <a:avLst/>
          </a:prstGeom>
        </p:spPr>
        <p:txBody>
          <a:bodyPr/>
          <a:lstStyle/>
          <a:p>
            <a:fld id="{A09258A5-1D93-40DF-961F-F800A03A2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6007100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</a:t>
            </a:r>
          </a:p>
        </p:txBody>
      </p:sp>
      <p:sp>
        <p:nvSpPr>
          <p:cNvPr id="9" name="Rectangular Callout 8"/>
          <p:cNvSpPr/>
          <p:nvPr userDrawn="1"/>
        </p:nvSpPr>
        <p:spPr>
          <a:xfrm>
            <a:off x="5723448" y="2383232"/>
            <a:ext cx="4135425" cy="2060130"/>
          </a:xfrm>
          <a:prstGeom prst="wedgeRectCallout">
            <a:avLst/>
          </a:prstGeom>
          <a:solidFill>
            <a:schemeClr val="bg1"/>
          </a:solidFill>
          <a:ln w="53975">
            <a:solidFill>
              <a:srgbClr val="0A86C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ular Callout 9"/>
          <p:cNvSpPr/>
          <p:nvPr userDrawn="1"/>
        </p:nvSpPr>
        <p:spPr>
          <a:xfrm>
            <a:off x="551175" y="1796179"/>
            <a:ext cx="3376117" cy="1600184"/>
          </a:xfrm>
          <a:prstGeom prst="wedgeRoundRectCallout">
            <a:avLst/>
          </a:prstGeom>
          <a:solidFill>
            <a:schemeClr val="bg1"/>
          </a:solidFill>
          <a:ln w="57150" cap="flat" cmpd="sng">
            <a:solidFill>
              <a:srgbClr val="0A86C9"/>
            </a:solidFill>
            <a:prstDash val="solid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Callout 10"/>
          <p:cNvSpPr/>
          <p:nvPr userDrawn="1"/>
        </p:nvSpPr>
        <p:spPr>
          <a:xfrm>
            <a:off x="2560856" y="3081554"/>
            <a:ext cx="3674437" cy="1846405"/>
          </a:xfrm>
          <a:prstGeom prst="wedgeEllipseCallout">
            <a:avLst/>
          </a:prstGeom>
          <a:solidFill>
            <a:schemeClr val="bg1"/>
          </a:solidFill>
          <a:ln w="53975">
            <a:solidFill>
              <a:srgbClr val="0A86C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Isosceles Triangle 25"/>
          <p:cNvSpPr/>
          <p:nvPr userDrawn="1"/>
        </p:nvSpPr>
        <p:spPr>
          <a:xfrm rot="10800000">
            <a:off x="8659931" y="1558537"/>
            <a:ext cx="3161791" cy="1517133"/>
          </a:xfrm>
          <a:custGeom>
            <a:avLst/>
            <a:gdLst/>
            <a:ahLst/>
            <a:cxnLst/>
            <a:rect l="l" t="t" r="r" b="b"/>
            <a:pathLst>
              <a:path w="2371343" h="1517133">
                <a:moveTo>
                  <a:pt x="2228989" y="1517133"/>
                </a:moveTo>
                <a:lnTo>
                  <a:pt x="142354" y="1517133"/>
                </a:lnTo>
                <a:cubicBezTo>
                  <a:pt x="63734" y="1517133"/>
                  <a:pt x="0" y="1453399"/>
                  <a:pt x="0" y="1374779"/>
                </a:cubicBezTo>
                <a:lnTo>
                  <a:pt x="0" y="636827"/>
                </a:lnTo>
                <a:cubicBezTo>
                  <a:pt x="0" y="558207"/>
                  <a:pt x="63734" y="494473"/>
                  <a:pt x="142354" y="494473"/>
                </a:cubicBezTo>
                <a:lnTo>
                  <a:pt x="1020464" y="494473"/>
                </a:lnTo>
                <a:lnTo>
                  <a:pt x="1191290" y="0"/>
                </a:lnTo>
                <a:lnTo>
                  <a:pt x="1362117" y="494473"/>
                </a:lnTo>
                <a:lnTo>
                  <a:pt x="2228989" y="494473"/>
                </a:lnTo>
                <a:cubicBezTo>
                  <a:pt x="2307609" y="494473"/>
                  <a:pt x="2371343" y="558207"/>
                  <a:pt x="2371343" y="636827"/>
                </a:cubicBezTo>
                <a:lnTo>
                  <a:pt x="2371343" y="1374779"/>
                </a:lnTo>
                <a:cubicBezTo>
                  <a:pt x="2371343" y="1453399"/>
                  <a:pt x="2307609" y="1517133"/>
                  <a:pt x="2228989" y="1517133"/>
                </a:cubicBezTo>
                <a:close/>
              </a:path>
            </a:pathLst>
          </a:custGeom>
          <a:solidFill>
            <a:schemeClr val="bg1"/>
          </a:solidFill>
          <a:ln w="53975" cmpd="sng">
            <a:solidFill>
              <a:srgbClr val="0A86C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52968" y="1901008"/>
            <a:ext cx="2690283" cy="1016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Medium quote example for 3 lines of text…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958851" y="2897188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729389" y="3492063"/>
            <a:ext cx="3375732" cy="76993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Medium quote example for 3 lines of text…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261764" y="4262001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969648" y="2505902"/>
            <a:ext cx="3889224" cy="138003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Medium quote example that can hold up to 5 lines of text…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6704876" y="3885936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8997248" y="2271685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8689624" y="1620636"/>
            <a:ext cx="3053073" cy="6510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Small quote example…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161767" y="2399146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190323" y="2408415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190323" y="3132786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232191" y="2408415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230073" y="3131991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2191" y="3861250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701194" y="1333002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47990" y="3253193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9799" y="2407621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/>
              <a:t>One Line</a:t>
            </a:r>
          </a:p>
          <a:p>
            <a:pPr algn="ctr"/>
            <a:r>
              <a:rPr lang="en-US" sz="1400" i="1" dirty="0"/>
              <a:t>Two Line</a:t>
            </a:r>
            <a:endParaRPr lang="en-US" sz="1600" dirty="0"/>
          </a:p>
        </p:txBody>
      </p:sp>
      <p:cxnSp>
        <p:nvCxnSpPr>
          <p:cNvPr id="24" name="Elbow Connector 73"/>
          <p:cNvCxnSpPr>
            <a:endCxn id="22" idx="1"/>
          </p:cNvCxnSpPr>
          <p:nvPr userDrawn="1"/>
        </p:nvCxnSpPr>
        <p:spPr>
          <a:xfrm rot="16200000" flipH="1">
            <a:off x="447462" y="3156694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>
          <a:xfrm>
            <a:off x="847990" y="3905421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26" name="Elbow Connector 73"/>
          <p:cNvCxnSpPr>
            <a:endCxn id="25" idx="1"/>
          </p:cNvCxnSpPr>
          <p:nvPr userDrawn="1"/>
        </p:nvCxnSpPr>
        <p:spPr>
          <a:xfrm rot="16200000" flipH="1">
            <a:off x="121347" y="3482808"/>
            <a:ext cx="1193772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73"/>
          <p:cNvCxnSpPr>
            <a:endCxn id="23" idx="0"/>
          </p:cNvCxnSpPr>
          <p:nvPr userDrawn="1"/>
        </p:nvCxnSpPr>
        <p:spPr>
          <a:xfrm rot="5400000">
            <a:off x="3633314" y="-55069"/>
            <a:ext cx="483981" cy="4441395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73"/>
          <p:cNvCxnSpPr/>
          <p:nvPr userDrawn="1"/>
        </p:nvCxnSpPr>
        <p:spPr>
          <a:xfrm rot="16200000" flipV="1">
            <a:off x="8084296" y="-64656"/>
            <a:ext cx="483982" cy="4460572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73"/>
          <p:cNvCxnSpPr/>
          <p:nvPr userDrawn="1"/>
        </p:nvCxnSpPr>
        <p:spPr>
          <a:xfrm rot="16200000" flipV="1">
            <a:off x="6599105" y="1420535"/>
            <a:ext cx="483980" cy="1490188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73"/>
          <p:cNvCxnSpPr/>
          <p:nvPr userDrawn="1"/>
        </p:nvCxnSpPr>
        <p:spPr>
          <a:xfrm rot="5400000" flipH="1" flipV="1">
            <a:off x="5118979" y="1430600"/>
            <a:ext cx="483981" cy="1470063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 userDrawn="1"/>
        </p:nvCxnSpPr>
        <p:spPr>
          <a:xfrm rot="5400000">
            <a:off x="4567780" y="3073570"/>
            <a:ext cx="116314" cy="2117"/>
          </a:xfrm>
          <a:prstGeom prst="straightConnector1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 userDrawn="1"/>
        </p:nvCxnSpPr>
        <p:spPr>
          <a:xfrm rot="5400000">
            <a:off x="4569971" y="3795751"/>
            <a:ext cx="111935" cy="2117"/>
          </a:xfrm>
          <a:prstGeom prst="straightConnector1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 userDrawn="1"/>
        </p:nvCxnSpPr>
        <p:spPr>
          <a:xfrm rot="5400000">
            <a:off x="7528032" y="3073569"/>
            <a:ext cx="116315" cy="2117"/>
          </a:xfrm>
          <a:prstGeom prst="straightConnector1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 userDrawn="1"/>
        </p:nvSpPr>
        <p:spPr>
          <a:xfrm>
            <a:off x="3825678" y="4697558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5" name="Elbow Connector 73"/>
          <p:cNvCxnSpPr>
            <a:endCxn id="34" idx="1"/>
          </p:cNvCxnSpPr>
          <p:nvPr userDrawn="1"/>
        </p:nvCxnSpPr>
        <p:spPr>
          <a:xfrm rot="16200000" flipH="1">
            <a:off x="3425150" y="4601058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3825678" y="5349785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7" name="Elbow Connector 73"/>
          <p:cNvCxnSpPr>
            <a:endCxn id="36" idx="1"/>
          </p:cNvCxnSpPr>
          <p:nvPr userDrawn="1"/>
        </p:nvCxnSpPr>
        <p:spPr>
          <a:xfrm rot="16200000" flipH="1">
            <a:off x="3099035" y="4927172"/>
            <a:ext cx="1193772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 userDrawn="1"/>
        </p:nvSpPr>
        <p:spPr>
          <a:xfrm>
            <a:off x="9766351" y="3244720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9" name="Elbow Connector 73"/>
          <p:cNvCxnSpPr>
            <a:endCxn id="38" idx="1"/>
          </p:cNvCxnSpPr>
          <p:nvPr userDrawn="1"/>
        </p:nvCxnSpPr>
        <p:spPr>
          <a:xfrm rot="16200000" flipH="1">
            <a:off x="9365824" y="3148221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9766351" y="3896948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41" name="Elbow Connector 73"/>
          <p:cNvCxnSpPr>
            <a:endCxn id="40" idx="1"/>
          </p:cNvCxnSpPr>
          <p:nvPr userDrawn="1"/>
        </p:nvCxnSpPr>
        <p:spPr>
          <a:xfrm rot="16200000" flipH="1">
            <a:off x="9039709" y="3474335"/>
            <a:ext cx="1193772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 userDrawn="1"/>
        </p:nvSpPr>
        <p:spPr>
          <a:xfrm>
            <a:off x="6788249" y="3978359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43" name="Elbow Connector 73"/>
          <p:cNvCxnSpPr>
            <a:endCxn id="42" idx="1"/>
          </p:cNvCxnSpPr>
          <p:nvPr userDrawn="1"/>
        </p:nvCxnSpPr>
        <p:spPr>
          <a:xfrm rot="16200000" flipH="1">
            <a:off x="6387721" y="3881859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550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nal - Blue Simple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4" name="Rectangle 9"/>
          <p:cNvSpPr/>
          <p:nvPr userDrawn="1"/>
        </p:nvSpPr>
        <p:spPr>
          <a:xfrm>
            <a:off x="901701" y="685800"/>
            <a:ext cx="11290300" cy="4603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pic>
        <p:nvPicPr>
          <p:cNvPr id="5" name="Picture 10" descr="up_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00" y="114301"/>
            <a:ext cx="6350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638926"/>
            <a:ext cx="12192000" cy="219075"/>
          </a:xfrm>
          <a:prstGeom prst="rect">
            <a:avLst/>
          </a:prstGeom>
        </p:spPr>
        <p:txBody>
          <a:bodyPr anchor="ctr"/>
          <a:lstStyle>
            <a:lvl1pPr algn="l">
              <a:defRPr sz="800">
                <a:solidFill>
                  <a:srgbClr val="7070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/>
              <a:t>Confidential</a:t>
            </a:r>
            <a:endParaRPr lang="en-US" sz="800" dirty="0"/>
          </a:p>
        </p:txBody>
      </p:sp>
      <p:pic>
        <p:nvPicPr>
          <p:cNvPr id="7" name="Picture 12" descr="ac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5968" y="6226176"/>
            <a:ext cx="2595033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42400" y="6646864"/>
            <a:ext cx="2844800" cy="238125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7F4E1F5-4D21-4ECB-8788-870A515C13CC}" type="slidenum">
              <a:rPr lang="en-GB" sz="800">
                <a:solidFill>
                  <a:srgbClr val="707070"/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800" dirty="0">
              <a:solidFill>
                <a:srgbClr val="707070"/>
              </a:solidFill>
              <a:latin typeface="+mn-lt"/>
              <a:cs typeface="+mn-cs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931170" y="82460"/>
            <a:ext cx="10874305" cy="531813"/>
          </a:xfrm>
          <a:prstGeom prst="rect">
            <a:avLst/>
          </a:prstGeom>
        </p:spPr>
        <p:txBody>
          <a:bodyPr/>
          <a:lstStyle>
            <a:lvl1pPr>
              <a:defRPr lang="en-US" sz="2200" b="1" dirty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5"/>
          </p:nvPr>
        </p:nvSpPr>
        <p:spPr bwMode="gray">
          <a:xfrm>
            <a:off x="230718" y="6629400"/>
            <a:ext cx="1924049" cy="228600"/>
          </a:xfrm>
          <a:prstGeom prst="rect">
            <a:avLst/>
          </a:prstGeom>
        </p:spPr>
        <p:txBody>
          <a:bodyPr/>
          <a:lstStyle>
            <a:lvl1pPr>
              <a:defRPr sz="800" dirty="0" smtClean="0">
                <a:solidFill>
                  <a:srgbClr val="70707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April 8, 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15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Bullets (no image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11266310" y="6400074"/>
            <a:ext cx="65495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marL="457200" lvl="1" indent="-88900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marL="914400" lvl="2" indent="-88900">
              <a:buClr>
                <a:srgbClr val="000000"/>
              </a:buClr>
              <a:buFont typeface="Wingdings"/>
              <a:buChar char="§"/>
            </a:pPr>
            <a:endParaRPr lang="en-US"/>
          </a:p>
          <a:p>
            <a:pPr marL="1371600" lvl="3" indent="-88900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marL="1828800" lvl="4" indent="-88900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marL="2286000" lvl="5" indent="-88900">
              <a:buClr>
                <a:srgbClr val="000000"/>
              </a:buClr>
              <a:buFont typeface="Wingdings"/>
              <a:buChar char="§"/>
            </a:pPr>
            <a:endParaRPr lang="en-US"/>
          </a:p>
          <a:p>
            <a:pPr marL="2743200" lvl="6" indent="-88900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marL="3200400" lvl="7" indent="-88900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marL="3657600" lvl="8" indent="-88900">
              <a:buClr>
                <a:srgbClr val="000000"/>
              </a:buClr>
              <a:buFont typeface="Wingdings"/>
              <a:buChar char="§"/>
            </a:pPr>
            <a:endParaRPr lang="en-US"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34201" y="84076"/>
            <a:ext cx="10972800" cy="555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433917" y="566737"/>
            <a:ext cx="6007100" cy="369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843844" y="3960321"/>
            <a:ext cx="5952067" cy="2778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3"/>
          </p:nvPr>
        </p:nvSpPr>
        <p:spPr>
          <a:xfrm>
            <a:off x="969980" y="1425655"/>
            <a:ext cx="8299451" cy="23081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2880" indent="-182880" rtl="0">
              <a:spcBef>
                <a:spcPts val="0"/>
              </a:spcBef>
              <a:spcAft>
                <a:spcPts val="600"/>
              </a:spcAft>
              <a:defRPr/>
            </a:lvl1pPr>
            <a:lvl2pPr marL="457200" indent="-190500" rtl="0">
              <a:spcBef>
                <a:spcPts val="0"/>
              </a:spcBef>
              <a:spcAft>
                <a:spcPts val="600"/>
              </a:spcAft>
              <a:defRPr/>
            </a:lvl2pPr>
            <a:lvl3pPr marL="640080" indent="-8128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Char char="▪"/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82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 (Arial - 12pt - italic)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2" y="1425654"/>
            <a:ext cx="4866069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395018" y="1425654"/>
            <a:ext cx="4866069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(no imag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A86C9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 (Arial - 12pt - italic)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waterm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1" y="1"/>
            <a:ext cx="5857571" cy="434353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320519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*This is an example of asterisk text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image 1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950165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400800" y="1033206"/>
            <a:ext cx="4859867" cy="38425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image 2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22953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400800" y="1033206"/>
            <a:ext cx="4859867" cy="38425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(image 2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(Arial - 28pt)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22953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This is an example of a subhead (Arial - 19pt - italic)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 (Arial – 20pt)</a:t>
            </a:r>
          </a:p>
          <a:p>
            <a:pPr lvl="1"/>
            <a:r>
              <a:rPr lang="en-US" dirty="0"/>
              <a:t>Second level (Arial – 16pt)</a:t>
            </a:r>
          </a:p>
          <a:p>
            <a:pPr lvl="2"/>
            <a:r>
              <a:rPr lang="en-US" dirty="0"/>
              <a:t>Third level (Arial – 16pt)</a:t>
            </a:r>
          </a:p>
          <a:p>
            <a:pPr lvl="3"/>
            <a:r>
              <a:rPr lang="en-US" dirty="0"/>
              <a:t>Fourth Level (Arial – 14pt)</a:t>
            </a:r>
          </a:p>
        </p:txBody>
      </p:sp>
    </p:spTree>
    <p:extLst>
      <p:ext uri="{BB962C8B-B14F-4D97-AF65-F5344CB8AC3E}">
        <p14:creationId xmlns:p14="http://schemas.microsoft.com/office/powerpoint/2010/main" val="340219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ooter2.png"/>
          <p:cNvPicPr>
            <a:picLocks noChangeAspect="1"/>
          </p:cNvPicPr>
          <p:nvPr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813" y="1020244"/>
            <a:ext cx="12191188" cy="295338"/>
          </a:xfrm>
          <a:prstGeom prst="rect">
            <a:avLst/>
          </a:prstGeom>
        </p:spPr>
      </p:pic>
      <p:sp>
        <p:nvSpPr>
          <p:cNvPr id="21" name="Title Placeholder 20"/>
          <p:cNvSpPr>
            <a:spLocks noGrp="1"/>
          </p:cNvSpPr>
          <p:nvPr>
            <p:ph type="title"/>
          </p:nvPr>
        </p:nvSpPr>
        <p:spPr>
          <a:xfrm>
            <a:off x="434201" y="84076"/>
            <a:ext cx="10972800" cy="555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Presentation Header Text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4" cstate="email"/>
          <a:stretch>
            <a:fillRect/>
          </a:stretch>
        </p:blipFill>
        <p:spPr>
          <a:xfrm>
            <a:off x="0" y="6341534"/>
            <a:ext cx="12192000" cy="516467"/>
          </a:xfrm>
          <a:prstGeom prst="rect">
            <a:avLst/>
          </a:prstGeom>
        </p:spPr>
      </p:pic>
      <p:pic>
        <p:nvPicPr>
          <p:cNvPr id="17" name="Picture 16" descr="footer2.png"/>
          <p:cNvPicPr>
            <a:picLocks noChangeAspect="1"/>
          </p:cNvPicPr>
          <p:nvPr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pic>
        <p:nvPicPr>
          <p:cNvPr id="12" name="Picture 11" descr="ACI-horiz_black_CMYK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308457" y="6481933"/>
            <a:ext cx="1957855" cy="244732"/>
          </a:xfrm>
          <a:prstGeom prst="rect">
            <a:avLst/>
          </a:prstGeom>
        </p:spPr>
      </p:pic>
      <p:pic>
        <p:nvPicPr>
          <p:cNvPr id="16" name="Picture 15" descr="blue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48031" y="6401936"/>
            <a:ext cx="519411" cy="3895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66311" y="6449667"/>
            <a:ext cx="65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96AB529-7E1E-4A86-835F-E0AE60E065DC}" type="slidenum">
              <a:rPr lang="en-US" sz="1200" b="0" baseline="0" smtClean="0">
                <a:solidFill>
                  <a:schemeClr val="bg2"/>
                </a:solidFill>
                <a:latin typeface="Arial" pitchFamily="34" charset="0"/>
              </a:rPr>
              <a:pPr algn="r"/>
              <a:t>‹#›</a:t>
            </a:fld>
            <a:endParaRPr lang="en-US" sz="1200" b="0" baseline="0" dirty="0">
              <a:solidFill>
                <a:schemeClr val="bg2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44" r:id="rId2"/>
    <p:sldLayoutId id="2147483761" r:id="rId3"/>
    <p:sldLayoutId id="2147483736" r:id="rId4"/>
    <p:sldLayoutId id="2147483737" r:id="rId5"/>
    <p:sldLayoutId id="2147483715" r:id="rId6"/>
    <p:sldLayoutId id="2147483718" r:id="rId7"/>
    <p:sldLayoutId id="2147483727" r:id="rId8"/>
    <p:sldLayoutId id="2147483762" r:id="rId9"/>
    <p:sldLayoutId id="2147483763" r:id="rId10"/>
    <p:sldLayoutId id="2147483728" r:id="rId11"/>
    <p:sldLayoutId id="2147483716" r:id="rId12"/>
    <p:sldLayoutId id="2147483717" r:id="rId13"/>
    <p:sldLayoutId id="2147483726" r:id="rId14"/>
    <p:sldLayoutId id="2147483755" r:id="rId15"/>
    <p:sldLayoutId id="2147483729" r:id="rId16"/>
    <p:sldLayoutId id="2147483730" r:id="rId17"/>
    <p:sldLayoutId id="2147483745" r:id="rId18"/>
    <p:sldLayoutId id="2147483746" r:id="rId19"/>
    <p:sldLayoutId id="2147483748" r:id="rId20"/>
    <p:sldLayoutId id="2147483765" r:id="rId21"/>
    <p:sldLayoutId id="2147483749" r:id="rId22"/>
    <p:sldLayoutId id="2147483750" r:id="rId23"/>
    <p:sldLayoutId id="2147483760" r:id="rId24"/>
    <p:sldLayoutId id="2147483751" r:id="rId25"/>
    <p:sldLayoutId id="2147483764" r:id="rId26"/>
    <p:sldLayoutId id="2147483754" r:id="rId27"/>
    <p:sldLayoutId id="2147483753" r:id="rId28"/>
    <p:sldLayoutId id="2147483731" r:id="rId29"/>
    <p:sldLayoutId id="2147483766" r:id="rId30"/>
    <p:sldLayoutId id="2147483767" r:id="rId3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b="1" kern="1200" baseline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bm.com/developerworks/data/library/techarticle/dm-1602-db2-docker-trs/index.html" TargetMode="External"/><Relationship Id="rId4" Type="http://schemas.openxmlformats.org/officeDocument/2006/relationships/hyperlink" Target="https://hub.docker.com/r/wnameless/oracle-xe-11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vaes.wordpress.com/2016/02/11/docker-storage-patterns-for-persistence/" TargetMode="External"/><Relationship Id="rId5" Type="http://schemas.openxmlformats.org/officeDocument/2006/relationships/hyperlink" Target="https://getcarina.com/docs/best-practices/docker-best-practices-data-stateful-applications/" TargetMode="External"/><Relationship Id="rId4" Type="http://schemas.openxmlformats.org/officeDocument/2006/relationships/hyperlink" Target="https://www.ibm.com/developerworks/community/blogs/messaging/entry/mq-docker-supported?lang=e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learlytech.com/2014/01/04/12-factor-apps-plain-english/" TargetMode="External"/><Relationship Id="rId4" Type="http://schemas.openxmlformats.org/officeDocument/2006/relationships/hyperlink" Target="http://12factor.ne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docker.com/swarm/scheduler/strategy/" TargetMode="External"/><Relationship Id="rId4" Type="http://schemas.openxmlformats.org/officeDocument/2006/relationships/hyperlink" Target="https://docs.docker.com/swarm/scheduler/filte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martinfowler.com/bliki/BlueGreenDeployment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akerdeck.com/jbeda/containers-at-scal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2451" y="2561507"/>
            <a:ext cx="10972800" cy="524930"/>
          </a:xfrm>
        </p:spPr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READINESS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52451" y="3560496"/>
            <a:ext cx="10972800" cy="1675051"/>
          </a:xfrm>
        </p:spPr>
        <p:txBody>
          <a:bodyPr/>
          <a:lstStyle/>
          <a:p>
            <a:r>
              <a:rPr lang="en-US" sz="2000" dirty="0"/>
              <a:t>ATLC Ghost Switch DevOps Team</a:t>
            </a:r>
          </a:p>
          <a:p>
            <a:r>
              <a:rPr lang="en-US" sz="2000" dirty="0"/>
              <a:t>(Ken Chenis, Prashant Kulkarni, Mark Newsom, Adrian Florea, Jeannie Sargent, Eric Gieseke)</a:t>
            </a:r>
          </a:p>
          <a:p>
            <a:r>
              <a:rPr lang="en-US" sz="2000" dirty="0"/>
              <a:t>July 2016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75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881" y="225627"/>
            <a:ext cx="9257288" cy="555095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5401733" cy="523977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r>
              <a:rPr lang="en-US" b="1" dirty="0">
                <a:solidFill>
                  <a:schemeClr val="tx1"/>
                </a:solidFill>
              </a:rPr>
              <a:t>1.Identify Deployment Components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2. Support continuous and efficient build process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2a. Create component builds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2b. Configure distributed builds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2c. Execute </a:t>
            </a:r>
            <a:r>
              <a:rPr lang="en-US" sz="2000" dirty="0" err="1">
                <a:solidFill>
                  <a:schemeClr val="tx1"/>
                </a:solidFill>
              </a:rPr>
              <a:t>testcases</a:t>
            </a:r>
            <a:r>
              <a:rPr lang="en-US" sz="2000" dirty="0">
                <a:solidFill>
                  <a:schemeClr val="tx1"/>
                </a:solidFill>
              </a:rPr>
              <a:t> as part of the builds</a:t>
            </a:r>
          </a:p>
          <a:p>
            <a:pPr marL="27432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3. Build Docker images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3a. Identify components to </a:t>
            </a:r>
            <a:r>
              <a:rPr lang="en-US" sz="2000" dirty="0" err="1">
                <a:solidFill>
                  <a:schemeClr val="tx1"/>
                </a:solidFill>
              </a:rPr>
              <a:t>dockerize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3b. Create smaller container images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3c. Include the runtime dependencies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3d. Document operational and configurable characteristics</a:t>
            </a:r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3667" y="1069581"/>
            <a:ext cx="5257800" cy="523977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r>
              <a:rPr lang="en-US" b="1" dirty="0">
                <a:solidFill>
                  <a:schemeClr val="tx1"/>
                </a:solidFill>
              </a:rPr>
              <a:t>4. Create immutable images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4a. Externalize environment specific configurations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4b. Standardize configuration via placeholders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4c. Allow overrides via environment variables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4d. Provide mechanism to alter/refresh runtime </a:t>
            </a:r>
            <a:r>
              <a:rPr lang="en-US" sz="2000" dirty="0" err="1">
                <a:solidFill>
                  <a:schemeClr val="tx1"/>
                </a:solidFill>
              </a:rPr>
              <a:t>config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5. Maintain the Docker image registry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6. Use automation scripts for the deployment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37359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Review the </a:t>
            </a:r>
            <a:r>
              <a:rPr lang="en-US" sz="2400" b="1" dirty="0"/>
              <a:t>deployment architecture </a:t>
            </a:r>
            <a:r>
              <a:rPr lang="en-US" sz="2400" dirty="0"/>
              <a:t>for the product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Identify the independent components/deployment units that could be independently assembled, shipped and deployed.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Some examples of components are </a:t>
            </a:r>
          </a:p>
          <a:p>
            <a:pPr lvl="1"/>
            <a:r>
              <a:rPr lang="en-US" sz="2000" dirty="0"/>
              <a:t>War files</a:t>
            </a:r>
          </a:p>
          <a:p>
            <a:pPr lvl="1"/>
            <a:r>
              <a:rPr lang="en-US" sz="2000" dirty="0"/>
              <a:t>Standalone java programs</a:t>
            </a:r>
          </a:p>
          <a:p>
            <a:pPr lvl="1"/>
            <a:r>
              <a:rPr lang="en-US" sz="2000" dirty="0"/>
              <a:t>Executables on native platform</a:t>
            </a:r>
          </a:p>
          <a:p>
            <a:pPr lvl="1"/>
            <a:r>
              <a:rPr lang="en-US" sz="2000" dirty="0"/>
              <a:t>Databases</a:t>
            </a:r>
          </a:p>
          <a:p>
            <a:pPr lvl="1"/>
            <a:r>
              <a:rPr lang="en-US" sz="2000" dirty="0"/>
              <a:t>Queues</a:t>
            </a:r>
          </a:p>
          <a:p>
            <a:pPr lvl="1"/>
            <a:r>
              <a:rPr lang="en-US" sz="2000" dirty="0"/>
              <a:t>File stores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155" y="225627"/>
            <a:ext cx="9634845" cy="555095"/>
          </a:xfrm>
        </p:spPr>
        <p:txBody>
          <a:bodyPr/>
          <a:lstStyle/>
          <a:p>
            <a:r>
              <a:rPr lang="en-US" dirty="0"/>
              <a:t>1. Identify Product Deployment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Cube 4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9412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Create Continuous Build and Integration infrastructure via Jenkins and GIT (preferred over SVN)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Optimize the build infrastructure for efficiency and quality.</a:t>
            </a:r>
          </a:p>
          <a:p>
            <a:pPr lvl="1"/>
            <a:r>
              <a:rPr lang="en-US" sz="2000" dirty="0"/>
              <a:t> Faster build times lead to shorter turn around cycle. </a:t>
            </a:r>
          </a:p>
          <a:p>
            <a:pPr lvl="1"/>
            <a:r>
              <a:rPr lang="en-US" sz="2000" dirty="0"/>
              <a:t> The sooner the defects are detected, less costly they are.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063" y="84076"/>
            <a:ext cx="9642937" cy="555095"/>
          </a:xfrm>
        </p:spPr>
        <p:txBody>
          <a:bodyPr/>
          <a:lstStyle/>
          <a:p>
            <a:r>
              <a:rPr lang="en-US" dirty="0"/>
              <a:t>2. Support continuous/efficient build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Cube 4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47280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413" y="84076"/>
            <a:ext cx="9084587" cy="555095"/>
          </a:xfrm>
        </p:spPr>
        <p:txBody>
          <a:bodyPr/>
          <a:lstStyle/>
          <a:p>
            <a:r>
              <a:rPr lang="en-US" dirty="0"/>
              <a:t>2a. Create component builds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5" name="Picture 2" descr="https://sdarchitect.files.wordpress.com/2012/09/ci.png?w=9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41" y="1164104"/>
            <a:ext cx="83153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4201" y="3930353"/>
            <a:ext cx="10287000" cy="1911647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To maximize the efficiency and scalability, there should be separate and independent </a:t>
            </a:r>
            <a:r>
              <a:rPr lang="en-US" sz="2400" b="1" dirty="0"/>
              <a:t>component builds</a:t>
            </a:r>
            <a:r>
              <a:rPr lang="en-US" sz="2400" dirty="0"/>
              <a:t>. These build should be trigger automatically whenever component code changes.</a:t>
            </a:r>
            <a:endParaRPr lang="en-US" sz="2400" b="1" dirty="0"/>
          </a:p>
          <a:p>
            <a:pPr marL="0" indent="0" algn="just">
              <a:buNone/>
            </a:pPr>
            <a:r>
              <a:rPr lang="en-US" sz="2400" b="1" dirty="0"/>
              <a:t>Integration Build </a:t>
            </a:r>
            <a:r>
              <a:rPr lang="en-US" sz="2400" dirty="0"/>
              <a:t>should then bring multiple components together and perform integration tests. These could be automatic or scheduled/nightly builds.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ube 8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2275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4201" y="1111852"/>
            <a:ext cx="5687199" cy="5239778"/>
          </a:xfrm>
        </p:spPr>
        <p:txBody>
          <a:bodyPr/>
          <a:lstStyle/>
          <a:p>
            <a:r>
              <a:rPr lang="en-US" sz="2400" dirty="0"/>
              <a:t>Jenkins supports master-slave mode where the workload of building projects are delegated to multiple "slave" nodes, allowing a single Jenkins installation to host a large number of projects, or to provide different environments needed for builds/tests. 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Follow this mechanism to make sure that component builds could be run in parallel of each other.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223" y="84076"/>
            <a:ext cx="9804778" cy="555095"/>
          </a:xfrm>
        </p:spPr>
        <p:txBody>
          <a:bodyPr/>
          <a:lstStyle/>
          <a:p>
            <a:r>
              <a:rPr lang="en-US" dirty="0"/>
              <a:t>2b. Configure distributed builds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4" name="AutoShape 4" descr="data:image/png;base64,iVBORw0KGgoAAAANSUhEUgAAALUAAAEWCAMAAAAXciZvAAAB+1BMVEWHq//////Mmf//5ZnM///M/8wAAAD/652Jrv/QnP+Jrf+Rg1fTnP/x14urrbL/55qKfkuFYLP/mTO9v8PcxH3/7JqnmFd2YHiIi5GIfFi/jva3pmK0helpSZRskNVMWoihdcSGX6HS/9B+pPS5h+NZerRmsv9ednm25LBcdLyf0ap7VpJKaZpLX4jRdBZ1kop+aEHC4P/y+f93uv9Xbn5+oPdOY4Rsidh1lehgeXeKrICTuIqhyZnF9vO45uJLX5yp1M/w1reXvbfy4aLC0MWjpP+ItpXqhSGMSACHUx8zUGGcTwDwkDB0k9tngsJwjIwtOVXIeCg9TXOnlmQwPDwPExzUODMjLUMyQF9sh2zCrnVEVUTmii6waiM4RjiCoqJsQRZNYGCVWR5TaFMOERpEVVXLtnpwZUNkS30sNzdNRS7V1dW9cSY7NSNpg2klLiUWHBaNsLA5K0dfX1+Vvf8tKBt2dnY7Sjt9nH2vnIdYNRIaITCVhXRie29PO2NBMFHKtJtAZnw0GWVdTFxgHwA8JAxJDwDe/95jVDa+YAB8LQBuOwZcdJqRKCVrYVa0Kid1JyRTMz7jOTOGQjw6LSxfHx8xNT1VS2ZOR0GnMC98IBCcYlZ2TkiFb2ZNNUKcJxpLIhqOMC4nKS5+rsJ4fJNZOklfYXF0k7cfPEyohh0YAAAcoElEQVR4nO2dj0MaV57ApyBfhlGkq+ROe7eAjnNYJe1eN79IhBLuzl09ZoBBBY2KqCiSXxCjMSFN7O71NnuXpGmvTbu7zba1u7n8mfd9M/wYZGZABZW9fBNhfnzfm8+8+b7ve2+YeV+q993OdpN3e6luq/kk5MwR0lq7kdp47GKzzsXstka1rXb8sNutdjtZRtyTobbZIZeDmNloNtuMNrOt+FValU5H3ohitM3BnNkOnTEAq/EmdJpPiNrcCbYz6zmzMda5ZrbH7LHYms0asxo7O+24ujaH2La5zpjNPLc2Z7fZrLlO8xzYCbUVTpA6Busx6xnzzVwW1uYAsutbeCLGra2sxLaOF2EdspA9cxMAT8HcD2fWs5goG1vb2joxaizsLMLhVZ/bWp+DNSxJa3Z9DWJz0B8DYvBW6DwTw403ibZtDXAdqWPrnf25k6PGemXthxg8WV/vRGKbDfpzWOjr6+uxGBhtxPBjZ9bAnn1ilvThCdiRei2bnTs5alsnrCE1oln759BibWgQN412mLP2r2EJo4JtK2tfB1uRGk3kCTEr6xamObmyNqKBYGmiDW9ZJeo16DejaUPWKlGjUeTQpM1FajSRmBmpzWgxJ0lttlptWOeMVvRz6OGM2OgY5VWzbBPoOYiCuahOFsxnyDpZOilqxJLZdBS0950c9VHkLfXxSZHa1qye3HGIrUhts/9dGwn2GCVq87vvtY/8zFqm7jKcOrF04T/5C7+lZWmzgvpkAdXEMpAZeuSykK9MZsjiepSRsU859aPVLnhkMUBmCMDV9QjuyPZw2qmnu0ZXh4bANQSF0a7CnTagtkjULhgagK4hyBSG7jw+/dSWoaGuzHSX4U7mUQapXeDKPDr91F2FR12IaRmFVZcFqe/cGcicfmrEfQSjFgQG8uHKgOtR4dRTGwwDmQHpy2UxDA0MDQ0YXANt4PksFov8ZZCqpkVeMpxyak15S3188jdGbcFe1imSUj3UpbYYXKNO0XlqRMwMDHXVpXY5OZal6FMjFMt7sKuqTz3KMTTDUKdHGIahWafLokftZOnqJHgKTANnoaJT3NJI6rq505xLp5VxskyVMis4E9+ITgdV58gMy7PM/k2s/OXYv+cwQnOaLXrXaDU0y73+6uHu7u7952frHJlOgEDv2+QEB0MOB05aPdEBsWXbrqG2DHmU+TP8X7Yf7l6V5OEFfWyJmpEqT7EiS9RkgXcKxXrFkKvH0Ic7B4bNdKlTZ5RoDP+6b/tqSR6e1TUSiZp1JkQkdDoFMYF1mlB7RIHHbYKIlobWxzjESEI4nMEUC7uGuktUFAPDnt3cvH/16u5DifrVS0dd6jhMA3B0Aci3gNQ8BwWKWIgHVlcBRJqH6QSAbk6awrCjatQWF6ekFjb7th8idNFG7ns0j0V8E1IL4LzLAtwtgHDXg6hOcEKcpWVqQlygyWbWc9jCfqRmIZYBRSEw1NntbSzr3ZKJ7P5Fy0QY3sESag9MT2Mh04VpXkJ1AuBnkZqjWZhGcoACV88haVGL6tQKs2aEl5ubmxLz7u5VtJT721r1kY6gASfAgQXq8XAeBXVkGvfI1AKhZmjek4DD+hTao0o9qoB2/PWHb2Xq3YcPr96/f//Vc636SIvAsQXgBRApXhTvVqgdHERooUJNO+MCw0GiudQVaPabz797+PDb+5JFI/ur+1f/9IJTp2bIdYcIy0RILfTQ00CoRUJNxYGrUAOeASQKwLWK2vP9zKvdh/fLju/qq90/ff4Fr1HYvFPk0K1RnEh8s4DLPOegHRxL85xAFnkOk3LoDR3oAA9ZGetSM+wPX858V66IWCXRlfzPzPdnNfJjSk1IsZVhSGtS/KNLixTZV1RpDTX3/czMs1f3i9xo2Q/v3382M/NnjcI+HqlDjVY9g/Lsq90i9PNXrx6++nxm5o+HvbjHQs1/8SXBfrFLvJ5U1LtoIDPaJnIqqB0vJOrPX8kOhFTL58/Ihm9ONfUfJegXe4h8nziS3edvvnomUZ+giTRE/ezPk59OPbz/6qtvnz//6us/T758dtqpX8z84evJTz+dnNzc/sPMs++++/HLF5OTX59yC8Ha+GISmVHe/GFm5scXP878OPnmx1NeG9HzPStST76Y+fy7vr7f/nby5een2/ORBv3zl0Xqly9en+vu/enc5BczM1VNutQgMtJYq7q5U64VW81agkM0kHWp+R9mvi5ST0799NN2dxgN5MsqA2HYVQ/wLBm0cNgvkm8gkA8aO6ulNVpSkncU98vbsXPV0A2Lg1BTzNnvnxWhJ9+kz53bxjJ/9uwHpYEwVFwAliWdPJFQO3BoQLMCT1ERHMDgAg4SWZ4lSox04wH3M6xDwF4WLk7jmMZR937FQanZvz4jJvJm8s2bNy/39vZevvzqeV9v9UBd5AtIHU8gJtwVobDq4AvxVdGB3X4cH2J/FOLAEyVS/rg8zbMRHFKy+FkAJ4XL4oGw61JTtPAFoX652dfX3d3d9/LN9nZv7zt9ynEqw1IswwJaQFwEWuR40pUWBCctRphEnBVXWYg4KFSipJsiAu6XPp2lTxwzHGjcW58aj/OSmEfvO5K8ftPdff36O91V4wK88EgtgCfhgbseHINzbFwymAgZpsMqD8TApeJEarwsnBjH4VrCWWBpcJJRJXgOUikboGaoC4S6W4L+aPPNdnfv9evd+0czhFoEJ5Y3CBSWNcc6gUXqiHiXF5gKVJGaI9UXS5mnyCfDcAe6l9YINSu+Qeo+mXr7zbevX2/3vd7fv2YkFMEJ1Oo02qoA06vk9gGxbRx31VCTa4HgBVgFkSzHm01NUULi5Zs327KFbG+ILCsQB7FfeJblKZZHp8GyOPAS0EdQPC85E6ZywxJ9CFHFzQLxJAKmkpab60PkIwli5OV1ibq7j9Pwr9JW6b+0II2+mOKQS6Evu2npxrJ0s09WabK/lo9EU6xHro7d3U8PdICWSGPURFGQDbt703MCmPthGqVm2NfERK73OZtx5/yI0iA1MVXhm9fb268v8PIPHWU5tdTY9bl06dLFixffx79L1cJqtQ6M9m9Zmmeq8/tXVZpGqBnK484H1SXp9qj2IBhK8JzVEM8l9TNlKE4ryVlPlV021Mqc83doi/+CGgB7LqiZKJD8WA2b5t1Bn2aasPKWYCP9kKeaecnYtV0IhkrpJgmo9DoY1qubJqjArk/N8GHd3Do63DV3z2in/ol2fHip1qwu1DlM+Hw5TSM91QBJ4/eT/+qlUHvPT7+o1Qq7XlHjYSo/CDZA/b4Eu7HXkYYOn68DS9EnfftK5Rm4WEOdlA6T8gXcGmdaS30pSLbnUx1BjTS+jw9Ond4ITG0E9nJBbz7oDsKez52DgBb1eYk6CYEwBALhQCDfkezIh33+fLIEVPPTRpE6DH43+INhfyCAaZLJjkA5zWGop9zJ8J4/nPYGvKlAOpwOpwLJcB3qjaR3KpAKTwXAnw5OhVPBvfBUPeqpfArTeFPBdNCdTLnDySmv+wjUecjvJVNhd8fGlC+VzPsV1DX3RorU3pTbHUi7Ud+dT06Fw0GvL1eH2pvEEsE0aV8qFXCnw8lkMpA+PLU34MZ/KW+4I4yXLZXyhQPBfB1qLKdUHsJ7viT4AlPeZN7rh3rUeUim8+SaeKEjn3bnw0ei1hEtaj8RXwAt1Ic1IBD0+fwdgTrUqI//gpjGL6chORwrtZ5oUetIs6k1auOpoZZcaXJfY6lf1gGSxLcfSZ9aSuPfl+Yo1N4NdAdT+cap80FfwO/fCFRfMX3qJBq3PzBVnebw1OiW/Dl01aDMTp86nEylN4KQnqpC0Kd2B6fSaUyTVnZnjkDt9nZAGP8OQO1Od4S9Ux2pqgteh9qd6kiF0x17yjM9AnUA9txJgKqejn5tDIc3gukwBKcCyjR1qJN72JZCsDnU/g1/R20ftE5Z5wPupC8ZrnYrdagDQXfen/RWXZ7DU6t6J33qvYBaGl1q34aasz3WVkZ9fKBf1qppDkEdwCuc8nqlE8DOI5ZfOBD2+vSp5V64AqGyrEpd1WtXaktLh6DOp9w+8Ifd/jw64GQqEExOBdIbdahze4EpRc2d6sAeug51fsrthykotwXl1swHU75DUZN+EGxAMJD2bSTdOCwg/f06o4ION14bdHhuBE/nkkkIhsN61Hg9/XsdgQ3/FASDexDOY5JcYM+XDnjDhytr6YyxxLHbOJX0erGnni7XMl27TuUDGzioQYYqJ69h1/5ch38qOZXM4egthz7THyaLDdt1hUNB7d0I+8G9l3SngjkvNE6Ng6gktjUNUfvC3vxUMB9M+XPJ8EbAm8QRUaPUiifjKj4ETcJHPqReczBQriu6rQz63HAar0wq3DEVrE+NLbnfl0rng7l0OI89nrQfh28NUztUqLWkFf3rfLkOh0t3KZTU6k8hKp74LN4P0ZFgza9u9anP1qGu3HupXFMFteoTn8qnaxlHPYRw7V2cendkau+yMZc+rJMmUC5Jjadrq55kZs7p5+Z7WvtEvliHoPbyMOynddIky4VDe9SfZFY+NV7vRp+79scD5qL+9fFdqL3NRwv6QzD/00pRazw1buga5StWxJ/L+33q4k+eU7nRSNGcHrb/nNqvJLRHDztwgVIUtUGd2mBQ2ggtcB+rCyeo3/mnedH7YUmSP/30U7K89mHqY/Wf+mlhspJmn0xWHnouv8Sh+uZJRvHjhfbPFVq/VjCKPfQ/oShWtRIxOrmVzYP2uIrvJ2m95UM15y2ffdSHFvIkPV/nLR/pjSq+KW9UEeomZMOyDs9ovTeqyNtrA81464wj1M3IKONq4O01A3lntgkv+P0boW5GRg29Kdgskaibn237U7dg/pBjoP7H5otE3YJ8f16ittn/ofmSROhfzrUg49K8ONKcg02WM/9KqP/F3IKsWzjfk02mbknebUzdkrmkShbSCkHq3v7WSB/xIS3Ku5d6p0Xyz6SsW5V5a6k/alHmb6mrpL2oS6BtRd27uSmjthX19jvd8hO57UV9fbtbeiS3raivd6MQ2Lai7u1DITbSVtTdfdevS6xtRY0msi29Q9Fe1OhCPmo7u+7r3mxHz9ee/rpvc7uv7SzkOhGy0FbUH6GJtJ8P2UbQ9mtlNvFP6oi0FXXvdm83IW8v6uvX5S5fe1FvlxbairpvE6XtamN7lnVvaaGtqMvylrpG3lJXyVvqGmnTO8F9LZL/JXfdW5N19ztU55nWiPwLR0uy7kdqc0t+8dH7NclstBobPqoU3cdcCnVGkplPhNo2dxNuzpVC9ewL2WOrfMof1mzMbO58Ys9m7ea5mySQ0olQ26zQb18HOylxG/5ZrfhtNZZXJV5recV8M2s2w7qVhIdah9yZk6KWomPNWa03YWvNBuu5dbAaIWbfgi27FdalGFVZgH5zbCubNZOIWrh5zgo3183ZmydGbTSuA2TnbOs3retbRrQVO5CgYNkn1mzWijuMNhIvLAZzMehfkyKa4ZIRTzWHOidHbTNbY1mI3YQckEhmZ4zZ/s4n1i1c3VqDOTOaRvaJ2brVPwdWqfJln6z3m5EdYk/64cQsZG1r7QwWXXbduDZnlOOT5WLWrU7j2poVpICCeA3sJOqd9GM57oY1Qp3d6uw8MWojGvSTm1v2GDFpQo3VE0u1E026v0i9BmjBxTBspPaCmdgJ2s3JlTWJlNkfI2HiOtGG50gIwbU13DyHq1hJib/DXTG72T5X9INraN5WrL5zRvvcSXk+YzEQphQaUw6xZpMW5GdJKgpSLDmjsaxD4maeXCtzVHlLvU/amrrh8LQHkBJ1K7qTreqpmkvU1t/8vPnyPhkVtCDfTnOJ+mddlmZL8enao+bSVfkqLr5bobbUf9TyoHL0Jz6Hhsh/w3vyl/xhMJxyassADN0pdFkyMAQw0OUCkDaffmrDKLxnKTyyrEKmK7PaLtTvSQHjXAZ4fGfo0eM2oMbKh9SGx5mB6fcMMDrtujN6+qkto4+70K4tA6uPMxYDDDzO3BloA+oBcD2+YyDR11yEehQybUBtGLoj8RruFHAFBlzgagdqLGYDoeoiLw90SW2M/BrB6abWkrfUtfKWWila1EftqMl9s6b0+WSpT4011TXQDBEIdVNychm6LPrUFlfGyTnYZgihbkY+DsGZcVl0qC1DGY6l983nqSo0y/PS65ushoL8ViZNsZRuNg0ciqFplqvEjKuhtgw5We25OJXvd1LOAkCEp1mxoDXdp0TNJuLa8ZbIpL6NxSMhMeNK2PupEbrByb9pD0yLEQCWjZMp3elScJZSdBa6RE0mZ6bkIC5YZpQ0DakUtEWaUZjmoWY6AC1uqoRdU9bORl/YpacBDUkEjkJqMh+ph6cdnIPBD57mPR4y7SKh/qUIBRKUjaE4j8PBkfeuPahBCRyLG2jWA4lGpxtnGKdqWVcHMdOnjoOTzD7PSGUdIdOGczzEaSZCwieRya/lImcL0wKIaJpk4ms8U0YkOwVcXSUzYRPVSKPTjTOsHLV7H/VQ4/OVkwBIUIgINKHm4yLDIVscKBLzC1Z53CoVAKqJNNoRzUGExSSsAyKUA+J4nh7WCR6yv/EJ6Yvv0VdTW0YPEKkHzSCC9VGyEIr3iHFIkJBOAnAsFJzOuBzRiU6gBv7RTmImEWCR3nkWCxkXpdhVjds1RSZRkMIK7ivrzAEyEBx4+Z2QINT8NLIgNQ9OEXgs7kQkkSCWzbDTMF1YxV0ioU4A2nE8EkmISE1J1I4DxQajM7VlPXSADPCy8/Rdcn2RmgPPXQei0YUCsVL8u8tL88zjnulIBK2elyPGAUuCytGCwB6S2jlUS32AafhJEAtklAJ+4eHjTiDUHAlvgeVaID6RUBP/Qd9NgIcilXBVcpRoWORcS9QHmfxfNux91AcJLkYLYjwuog9zivgXTzjEsyzDiiKJXuGJxMk3VVynHaITrUkU0EJo9mw84qEwFcU4RDygM3GQK8wdkRobc5aVWxTScJXaGbmhoYoNrLxOvgSRo/hVICosRZoXOTSYzswQraGuniFfc09xA9p0oWgMR5h5ohnUBzoeNoWc46j5Hze1ZnScA0lzqY9rcvomUcslKNc+lZhCxc5f7ebDBhVsCjXDi4KIecULCZZ21k6cxSdwt0qqxCGD/DWLGgTSyHiEQoGORKQudGkgQ0YgPHAF2W1gd1qKuyH1xXnS9hwm5kGTqNmCAHc5cGALTqg9QAKwiHgepA8qUuyqQKhpMRIHD0PCD3GkkxgBBwlCxB/YIJtVG3kSo2UaCXlCPU1CEHmAEQsslj8i4m5G6vkJIrAiOM4C7yTLDmeBTxQOfLRmUUvGQAk4iGQTEZrDMhVYEOKIHCd9V9kM6EQcO1rYC0fb8ETIpxCfxu7Iga27iZ6P5hIsgUpE5HBPdCE+zTtA4IXS2IpOkECwPF4MB3CRCCoL2IVxHDAmTnOpGRyfnC1MMxGkdiakmGZSd1UsB/GmI3ESgQh7q4UCfuKQwcGBsxA/cHVsZitDIsB6cGgi0IJT4HBQhqNehvWI5UADZBd2uLELhWNimkMlHJKJnoPHfmlq21hsa6R4d5U7DIoGpti5K91UoMvLJ0l9bPKW+vjkb5Sa0Zibr7r30JiW1jx/+/Kqr1SPmjkvvK8qgjKOEENd1NDiD6rFUHx9pTrUzCXv5WFVGZtVarl3NLR2Krd/mfPnNLWelkaczHntrJ4qZnHUo2Yu7ZgGTaoyODhcUmPOz+polbAZ6hMdraclJb2snjZEzVDnUFk9E8zmcqnXc0FP60pxQl7mLGrVqBU3DI4VtS6oKZn2KdWh5md3dnZGBkneg6VDDJqKGwaH5RuKDHtrv9agUuuCrEWt6GqdoxvI6hzdEPVlGBsfHjFdMQ2PDw/iHy6P7Nw2SUsjg0WeS1dgfHx4zDRW0jKh1jiYpKWRQflQzPnLqDUyZhoZVmiNlbRMXuk2z/krslJVVlfKSu6GqC9egZVrppWVxeHFlUVTbmVl7J5p8dbtEbh1bwdmFdQr14Zvoda1WznT7ZVrI7dNi7O5kdzK4jjcUlCj1k5R6x5+3zZdm4WR25JWhRqVZotKi5LSvYpSw9RYusMwMnL71rWdlcHhsWumxZGV8ZXf3Z69NqiglrTGR3Kz98avmYZHFlFrcWzld9dmFwcV1FhaJtgZLmoR6pHcyLXBldnbg4NF6qLSeEkJC+DeyO2SUoPUlwHN7NbiteHb47eGczu3hmHn9tjiCIzfxnMoU0taO7clLRPuQS0saUnrnpJ6Z2ds5/a94cXxleHFnWsmogXDOdRSUleUTNVKiw1TXxnf2bkybtoxjcyODI7PDpvG0YJ3hsdnR4bHFGVd0RpDLdRELbR01BpXUKPW+LgJq8TslcExorWDWiMjs1dM46Yytax0eXhEqYRrY0SpQWpEI55oUPJHg1JFLq+ZKtS6WmXqkpZpsKSp0CpR6yo1TK3lh4lfqlDraVWo9bTK1HpKb6nfUv//ph7Ulmofoi5V1DpazaUeXP+FhowrqEe0lJ4o/LWOVtOpl3sWFm4sL0d7UObnF/BzYX6BrCmpx3/VE0KliWWyX9a8IaX4tYJ6+NbCQjEjIqEbxYXown80nXoiNLE80RNaCkVD0fn5pZ4by0vRCTzgr/ZRzy8s90zM90Txb2Fi/rPlhYUa6hXMqOdBaH4iGlpYjoaWe5axSHqiy8v/2XzqnlBo4sFnE9GF0PKN6FJoKfoAt9RSk40TUYRaml/Cs5snOtXUg+MfTIR6ljGPB/MP5pdCWO43FpZ6UPXXLaDu6cG/iYWFeUIdXSBrPSrURG8eC3k5tPBgfiIkX/0q6pFfkYyiny1PzE+g7vJEKLQcnVju6fn31lBjmcwvLU8sRLFoFj7Tpsayji7Po3VMRFWpl26gkaCFzT+4gWUtVReItop6PhoN9UTxoofQcKPzmtTzoZ75G6gZxdqoRv0BZkSqIVoQZkjy6ulZCrWKWk3UqGtlH3XZf5R8TY/kjtqEep+0hrrkY9H5YTlpWUhRKzSPV79H1a4/kPIo5tVTyas11MvEUokdYt2Pyo5YhXopSnTm0R+HQtGlkAb1xA0pL3T/mNeNhVZST0xEJ0IL8+itohNLWtSAjoZ4iIXl0NLCA01qzGtJ8tqVvFpEHZonzRihnuiZ1yxr9HzYPiL1PH5pUqOTLlJPhKItpY7eQB+7RKiXScutTv0ZEpG2k5R1SLusozdukCsitY0LraTGrkLP/MQC6Ypgr0SrNi5j07KwjM442nNjYkGzNsp5oV+v5EWo6WPxfPv7fOpyUp7vvz9Ql99XUf9eQ+u/qqg1tZpB7VFQm0a0ZFg5AtPUUlJrax2UWu15PmeZ+rJ8S0Z91GQqUe/oja1MJepZXS23bNc7etSm8p1glWcny8+pMuwnOpkMjsmWxLApvUMNl65cWler+HBtY1mpPadaCc5HczqD9MEUVdQS9LS8xZ/JmYs6Q/nBT84zDSiVsnKoPRNsKD+5xHBXhtWvq2nYe77yM8llTa1PKlqCjlbpxxJdpVLANNqp+qz7QPlXMlq44FaVcx7Fg5K0Q1NL8UACzTegpZNV6fxp+fFrlfcKytk0FsCsiVp1lRhW/b0C4kYO/tDGMQlCv6f1vsx7Gf7oD2a2QBiazxg03pchMuDk6YZeTjo+QR7eOVACVH8PbGjU6eEcp0k4j1MRMU7jTUGLYch1umTIoMBr7fuNzRQlXIvfJW2VtD1182c9aZUoZj357d+3j8RK1C2ZzadVYm7lzEktlHambkEAvZYKmZn0F/a2k/V3qN72k+utmye4pfJ/OW+3Bvxnyt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08" y="1111852"/>
            <a:ext cx="3448050" cy="5162550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34423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4201" y="1111852"/>
            <a:ext cx="10287000" cy="523977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512" y="225627"/>
            <a:ext cx="9691489" cy="555095"/>
          </a:xfrm>
        </p:spPr>
        <p:txBody>
          <a:bodyPr/>
          <a:lstStyle/>
          <a:p>
            <a:r>
              <a:rPr lang="en-US" dirty="0"/>
              <a:t>2c. Execute </a:t>
            </a:r>
            <a:r>
              <a:rPr lang="en-US" dirty="0" err="1"/>
              <a:t>testcases</a:t>
            </a:r>
            <a:r>
              <a:rPr lang="en-US" dirty="0"/>
              <a:t> as part of the builds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131504"/>
            <a:ext cx="10287000" cy="5239778"/>
          </a:xfrm>
        </p:spPr>
        <p:txBody>
          <a:bodyPr/>
          <a:lstStyle/>
          <a:p>
            <a:r>
              <a:rPr lang="en-US" sz="2400" dirty="0"/>
              <a:t>Run the unit tests as part of the component builds. Declare the </a:t>
            </a:r>
            <a:r>
              <a:rPr lang="en-US" sz="2400" dirty="0" err="1"/>
              <a:t>build</a:t>
            </a:r>
            <a:r>
              <a:rPr lang="en-US" sz="2400" dirty="0"/>
              <a:t> as a failure if the unit tests fail.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Run the integration tests as part of the integration tests. Declare the </a:t>
            </a:r>
            <a:r>
              <a:rPr lang="en-US" sz="2400" dirty="0" err="1"/>
              <a:t>build</a:t>
            </a:r>
            <a:r>
              <a:rPr lang="en-US" sz="2400" dirty="0"/>
              <a:t> as a failure if the integration tests fail.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02835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1007725" cy="5034886"/>
          </a:xfrm>
        </p:spPr>
        <p:txBody>
          <a:bodyPr/>
          <a:lstStyle/>
          <a:p>
            <a:r>
              <a:rPr lang="en-US" sz="2400" dirty="0"/>
              <a:t>Currently, the builds produce the artifacts like war files, jar files etc. </a:t>
            </a:r>
          </a:p>
          <a:p>
            <a:endParaRPr lang="en-US" sz="2400" dirty="0"/>
          </a:p>
          <a:p>
            <a:r>
              <a:rPr lang="en-US" sz="2400" dirty="0"/>
              <a:t>The Docker images should be built as part of the build output that package one or more build output artifacts in the right manner.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481" y="84076"/>
            <a:ext cx="9254520" cy="555095"/>
          </a:xfrm>
        </p:spPr>
        <p:txBody>
          <a:bodyPr/>
          <a:lstStyle/>
          <a:p>
            <a:r>
              <a:rPr lang="en-US" dirty="0"/>
              <a:t>3. Build Docker images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17" name="Cube 1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7422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075" y="191060"/>
            <a:ext cx="9553925" cy="555095"/>
          </a:xfrm>
        </p:spPr>
        <p:txBody>
          <a:bodyPr/>
          <a:lstStyle/>
          <a:p>
            <a:r>
              <a:rPr lang="en-US" dirty="0"/>
              <a:t>3a. Identify components to containerize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151467"/>
            <a:ext cx="10287000" cy="5219815"/>
          </a:xfrm>
        </p:spPr>
        <p:txBody>
          <a:bodyPr/>
          <a:lstStyle/>
          <a:p>
            <a:r>
              <a:rPr lang="en-US" sz="2400" dirty="0"/>
              <a:t>Typically the artifacts like war file, jar files and native applications are good candidates to </a:t>
            </a:r>
            <a:r>
              <a:rPr lang="en-US" sz="2400" dirty="0" err="1"/>
              <a:t>dockerize</a:t>
            </a:r>
            <a:r>
              <a:rPr lang="en-US" sz="2400" dirty="0"/>
              <a:t>. The portability and scalability aspects supported by </a:t>
            </a:r>
            <a:r>
              <a:rPr lang="en-US" sz="2400" dirty="0" err="1"/>
              <a:t>docker</a:t>
            </a:r>
            <a:r>
              <a:rPr lang="en-US" sz="2400" dirty="0"/>
              <a:t> make it ideal for </a:t>
            </a:r>
            <a:r>
              <a:rPr lang="en-US" sz="2400" dirty="0" err="1"/>
              <a:t>dockerize</a:t>
            </a:r>
            <a:r>
              <a:rPr lang="en-US" sz="2400" dirty="0"/>
              <a:t> those components.</a:t>
            </a:r>
          </a:p>
          <a:p>
            <a:r>
              <a:rPr lang="en-US" sz="2400" dirty="0"/>
              <a:t>Databases:</a:t>
            </a:r>
          </a:p>
          <a:p>
            <a:pPr lvl="1"/>
            <a:r>
              <a:rPr lang="en-US" sz="2000" dirty="0"/>
              <a:t>Database containers are easy to build and deploy. (Links: </a:t>
            </a:r>
            <a:r>
              <a:rPr lang="en-US" sz="2000" dirty="0">
                <a:hlinkClick r:id="rId4"/>
              </a:rPr>
              <a:t>oracle container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db2 container</a:t>
            </a:r>
            <a:r>
              <a:rPr lang="en-US" sz="2000" dirty="0"/>
              <a:t>) However when the container is destroyed, the data is lost.</a:t>
            </a:r>
          </a:p>
          <a:p>
            <a:pPr lvl="1"/>
            <a:r>
              <a:rPr lang="en-US" sz="2000" dirty="0"/>
              <a:t>Docker supports mounting persistent volumes inside container. DBMS containers could be created with this mechanism so that data could be persisted even though container is shutdown.</a:t>
            </a:r>
          </a:p>
          <a:p>
            <a:pPr lvl="1"/>
            <a:r>
              <a:rPr lang="en-US" sz="2000" dirty="0"/>
              <a:t>The DB container mechanism is very useful for dev and test environments since the setup could be performed very quickly. </a:t>
            </a:r>
          </a:p>
          <a:p>
            <a:pPr lvl="1"/>
            <a:r>
              <a:rPr lang="en-US" sz="2000" dirty="0"/>
              <a:t>For production setup, we are not recommending the DB containers since there is no formal support from Oracle for </a:t>
            </a:r>
            <a:r>
              <a:rPr lang="en-US" sz="2000" dirty="0" err="1"/>
              <a:t>docker</a:t>
            </a:r>
            <a:r>
              <a:rPr lang="en-US" sz="2000" dirty="0"/>
              <a:t> containers and technology has not matured to the degree we need. 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5723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063" y="84076"/>
            <a:ext cx="9642937" cy="555095"/>
          </a:xfrm>
        </p:spPr>
        <p:txBody>
          <a:bodyPr/>
          <a:lstStyle/>
          <a:p>
            <a:r>
              <a:rPr lang="en-US" dirty="0"/>
              <a:t>3a. Identify components to containerize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151467"/>
            <a:ext cx="10287000" cy="5219815"/>
          </a:xfrm>
        </p:spPr>
        <p:txBody>
          <a:bodyPr/>
          <a:lstStyle/>
          <a:p>
            <a:r>
              <a:rPr lang="en-US" sz="2400" dirty="0"/>
              <a:t>Queues:</a:t>
            </a:r>
          </a:p>
          <a:p>
            <a:pPr lvl="1"/>
            <a:r>
              <a:rPr lang="en-US" sz="2000" dirty="0"/>
              <a:t>Expectations from Queues like WebSphere MQ and Active MQ are very similar to databases.</a:t>
            </a:r>
          </a:p>
          <a:p>
            <a:pPr lvl="1"/>
            <a:r>
              <a:rPr lang="en-US" sz="2000" dirty="0"/>
              <a:t>It is recommended that we can use queue images for dev and testing use. </a:t>
            </a:r>
          </a:p>
          <a:p>
            <a:pPr lvl="1"/>
            <a:r>
              <a:rPr lang="en-US" sz="2000" dirty="0"/>
              <a:t>IBM provides containerized image of MQ for production use </a:t>
            </a:r>
            <a:r>
              <a:rPr lang="en-US" sz="2000" dirty="0">
                <a:hlinkClick r:id="rId4"/>
              </a:rPr>
              <a:t>Link</a:t>
            </a:r>
            <a:r>
              <a:rPr lang="en-US" sz="2000" dirty="0"/>
              <a:t>. But since the queues rarely change, it is up to us whether to use containerized version</a:t>
            </a:r>
          </a:p>
          <a:p>
            <a:r>
              <a:rPr lang="en-US" sz="2400" dirty="0"/>
              <a:t>Disk/</a:t>
            </a:r>
            <a:r>
              <a:rPr lang="en-US" sz="2400" dirty="0" err="1"/>
              <a:t>FileStores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Some of the ACI applications make use of file based data storage. </a:t>
            </a:r>
          </a:p>
          <a:p>
            <a:pPr lvl="1"/>
            <a:r>
              <a:rPr lang="en-US" sz="2000" dirty="0"/>
              <a:t>It is recommended that they make use of volume mounting capabilities to a network location as a way to maintain and preserve the data.</a:t>
            </a:r>
          </a:p>
          <a:p>
            <a:pPr lvl="1"/>
            <a:r>
              <a:rPr lang="en-US" sz="2000" dirty="0"/>
              <a:t>You can find useful info about </a:t>
            </a:r>
            <a:r>
              <a:rPr lang="en-US" sz="2000" dirty="0" err="1"/>
              <a:t>stateful</a:t>
            </a:r>
            <a:r>
              <a:rPr lang="en-US" sz="2000" dirty="0"/>
              <a:t> data management in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here</a:t>
            </a:r>
            <a:r>
              <a:rPr lang="en-US" sz="2000" dirty="0"/>
              <a:t>. You can also find some  </a:t>
            </a:r>
            <a:r>
              <a:rPr lang="en-US" sz="2000" dirty="0">
                <a:hlinkClick r:id="rId6"/>
              </a:rPr>
              <a:t>patterns for persistent data storage</a:t>
            </a:r>
            <a:r>
              <a:rPr lang="en-US" sz="20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8447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511" y="84076"/>
            <a:ext cx="9691489" cy="555095"/>
          </a:xfrm>
        </p:spPr>
        <p:txBody>
          <a:bodyPr/>
          <a:lstStyle/>
          <a:p>
            <a:r>
              <a:rPr lang="en-US" dirty="0"/>
              <a:t>3b. Create smaller Container Images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957045"/>
            <a:ext cx="10287000" cy="5352314"/>
          </a:xfrm>
        </p:spPr>
        <p:txBody>
          <a:bodyPr/>
          <a:lstStyle/>
          <a:p>
            <a:r>
              <a:rPr lang="en-US" dirty="0"/>
              <a:t>Docker engine, multicore processors and modern OS are optimized to handle multiple processes simultaneously rather than one resource intensive process in terms of CPU and memory use.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Smaller containers provide several benefits</a:t>
            </a:r>
          </a:p>
          <a:p>
            <a:pPr lvl="1"/>
            <a:r>
              <a:rPr lang="en-US" sz="2000" dirty="0"/>
              <a:t> Ability to scale the container independent of others</a:t>
            </a:r>
          </a:p>
          <a:p>
            <a:pPr lvl="1"/>
            <a:r>
              <a:rPr lang="en-US" sz="2000" dirty="0"/>
              <a:t> Ability to update/deploy container independently</a:t>
            </a:r>
          </a:p>
          <a:p>
            <a:pPr lvl="1"/>
            <a:r>
              <a:rPr lang="en-US" sz="2000" dirty="0"/>
              <a:t> Ability to monitor resource utilization (CPU, memory </a:t>
            </a:r>
            <a:r>
              <a:rPr lang="en-US" sz="2000" dirty="0" err="1"/>
              <a:t>etc</a:t>
            </a:r>
            <a:r>
              <a:rPr lang="en-US" sz="2000" dirty="0"/>
              <a:t>) per container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dirty="0"/>
              <a:t>Docker container images should then be based from components based on your scalability and service/functional coherency needs.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typical for images to contain only one war file. You might choose to deploy multiple war files under one container if you feel that scalability and </a:t>
            </a:r>
            <a:r>
              <a:rPr lang="en-US" dirty="0" err="1"/>
              <a:t>deployability</a:t>
            </a:r>
            <a:r>
              <a:rPr lang="en-US" dirty="0"/>
              <a:t> needs may not get impacted by this packaging. But this should be an exception than a rule.</a:t>
            </a:r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107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DevOps Readiness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Multistep and ongoing process/journey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Current Scope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Deployment Automation </a:t>
            </a:r>
          </a:p>
          <a:p>
            <a:pPr marL="457200" lvl="2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Future Scope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Source Code Management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Test Automation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Infrastructure/Health Monitoring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…</a:t>
            </a:r>
          </a:p>
          <a:p>
            <a:pPr marL="274320" lvl="1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2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r>
              <a:rPr lang="en-US" sz="2400" dirty="0"/>
              <a:t>Images should be packaged in such a way that they have minimum little external runtime dependencies</a:t>
            </a:r>
          </a:p>
          <a:p>
            <a:r>
              <a:rPr lang="en-US" sz="2400" dirty="0"/>
              <a:t>This helps easier ways to scale and deploy them without worrying about underlying infrastructure.</a:t>
            </a:r>
          </a:p>
          <a:p>
            <a:r>
              <a:rPr lang="en-US" sz="2400" dirty="0"/>
              <a:t>Thus guarantees that the images that works in dev setup also works on production setup in the most reliable manner.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8407" y="84076"/>
            <a:ext cx="9788594" cy="555095"/>
          </a:xfrm>
        </p:spPr>
        <p:txBody>
          <a:bodyPr/>
          <a:lstStyle/>
          <a:p>
            <a:r>
              <a:rPr lang="en-US" dirty="0"/>
              <a:t>3c. Include the runtime dependencies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94796"/>
              </p:ext>
            </p:extLst>
          </p:nvPr>
        </p:nvGraphicFramePr>
        <p:xfrm>
          <a:off x="683966" y="3503204"/>
          <a:ext cx="9884835" cy="2531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693">
                <a:tc>
                  <a:txBody>
                    <a:bodyPr/>
                    <a:lstStyle/>
                    <a:p>
                      <a:r>
                        <a:rPr lang="en-US" dirty="0"/>
                        <a:t>Component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  <a:r>
                        <a:rPr lang="en-US" baseline="0" dirty="0"/>
                        <a:t> Image </a:t>
                      </a:r>
                      <a:r>
                        <a:rPr lang="en-US" dirty="0"/>
                        <a:t>Constituents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r>
                        <a:rPr lang="en-US" baseline="0" dirty="0"/>
                        <a:t> server + Java runtime + war file at the appropriate location in the deployment directory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Jar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 runtime + Jar file</a:t>
                      </a:r>
                      <a:r>
                        <a:rPr lang="en-US" baseline="0" dirty="0"/>
                        <a:t> + other third party libraries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server + data</a:t>
                      </a:r>
                      <a:r>
                        <a:rPr lang="en-US" baseline="0" dirty="0"/>
                        <a:t> directory that should be mounted/imported at the runtime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</a:t>
                      </a:r>
                      <a:r>
                        <a:rPr lang="en-US" baseline="0" dirty="0"/>
                        <a:t>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 whatever is needed to run that executable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Cube 7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910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03488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419" y="225627"/>
            <a:ext cx="8240914" cy="555095"/>
          </a:xfrm>
        </p:spPr>
        <p:txBody>
          <a:bodyPr>
            <a:normAutofit fontScale="90000"/>
          </a:bodyPr>
          <a:lstStyle/>
          <a:p>
            <a:r>
              <a:rPr lang="en-US" dirty="0"/>
              <a:t>3d. Document operational &amp; configurable characteristics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131504"/>
            <a:ext cx="10287000" cy="5239778"/>
          </a:xfrm>
        </p:spPr>
        <p:txBody>
          <a:bodyPr/>
          <a:lstStyle/>
          <a:p>
            <a:r>
              <a:rPr lang="en-US" sz="2400" dirty="0"/>
              <a:t>Document all the operational characteristics for the image for successful instantiation.</a:t>
            </a:r>
          </a:p>
          <a:p>
            <a:r>
              <a:rPr lang="en-US" sz="2400" dirty="0"/>
              <a:t>Items to be documented</a:t>
            </a:r>
          </a:p>
          <a:p>
            <a:pPr lvl="1"/>
            <a:r>
              <a:rPr lang="en-US" sz="2000" dirty="0"/>
              <a:t>Name/Version of the image</a:t>
            </a:r>
          </a:p>
          <a:p>
            <a:pPr lvl="1"/>
            <a:r>
              <a:rPr lang="en-US" sz="2000" dirty="0"/>
              <a:t>Functionality supported</a:t>
            </a:r>
          </a:p>
          <a:p>
            <a:pPr lvl="1"/>
            <a:r>
              <a:rPr lang="en-US" sz="2000" dirty="0"/>
              <a:t>Type (native app/web app/java app/database)</a:t>
            </a:r>
          </a:p>
          <a:p>
            <a:pPr lvl="1"/>
            <a:r>
              <a:rPr lang="en-US" sz="2000" dirty="0"/>
              <a:t>Ports to be exposed</a:t>
            </a:r>
          </a:p>
          <a:p>
            <a:pPr lvl="1"/>
            <a:r>
              <a:rPr lang="en-US" sz="2000" dirty="0"/>
              <a:t>External dependencies/external links details</a:t>
            </a:r>
          </a:p>
          <a:p>
            <a:pPr lvl="1"/>
            <a:r>
              <a:rPr lang="en-US" sz="2000" dirty="0"/>
              <a:t>Persistent Volume Mounting Requirement</a:t>
            </a:r>
          </a:p>
          <a:p>
            <a:pPr lvl="1"/>
            <a:r>
              <a:rPr lang="en-US" sz="2000" dirty="0" err="1"/>
              <a:t>Env</a:t>
            </a:r>
            <a:r>
              <a:rPr lang="en-US" sz="2000" dirty="0"/>
              <a:t> variable overrides supported</a:t>
            </a:r>
          </a:p>
          <a:p>
            <a:pPr lvl="1"/>
            <a:r>
              <a:rPr lang="en-US" sz="2000" dirty="0"/>
              <a:t>Other characteristics of interest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ube 8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5263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855" y="84076"/>
            <a:ext cx="9837146" cy="555095"/>
          </a:xfrm>
        </p:spPr>
        <p:txBody>
          <a:bodyPr/>
          <a:lstStyle/>
          <a:p>
            <a:r>
              <a:rPr lang="en-US" dirty="0"/>
              <a:t>4. Create immutable images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78464" y="1069581"/>
            <a:ext cx="9054987" cy="523977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would be creating </a:t>
            </a:r>
            <a:r>
              <a:rPr lang="en-US" sz="2400" b="1" u="sng" dirty="0"/>
              <a:t>one image </a:t>
            </a:r>
            <a:r>
              <a:rPr lang="en-US" sz="2400" dirty="0"/>
              <a:t>that works across the environments. This guarantees that the image that was tested in one </a:t>
            </a:r>
            <a:r>
              <a:rPr lang="en-US" sz="2400" dirty="0" err="1"/>
              <a:t>env</a:t>
            </a:r>
            <a:r>
              <a:rPr lang="en-US" sz="2400" dirty="0"/>
              <a:t> will work in production environment.</a:t>
            </a:r>
          </a:p>
          <a:p>
            <a:r>
              <a:rPr lang="en-US" sz="2400" dirty="0"/>
              <a:t>Based on the environment we could optionally supply different configuration values but the image remains the same. </a:t>
            </a:r>
          </a:p>
          <a:p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21900" y="2889236"/>
            <a:ext cx="1108021" cy="883464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1900" y="2941703"/>
            <a:ext cx="1108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</a:t>
            </a:r>
          </a:p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96640" y="1085724"/>
            <a:ext cx="1599391" cy="11479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Immutable</a:t>
            </a:r>
          </a:p>
          <a:p>
            <a:pPr algn="ctr"/>
            <a:r>
              <a:rPr lang="en-US" dirty="0"/>
              <a:t>Docker</a:t>
            </a:r>
          </a:p>
          <a:p>
            <a:pPr algn="ctr"/>
            <a:r>
              <a:rPr lang="en-US" dirty="0"/>
              <a:t>Image</a:t>
            </a:r>
          </a:p>
        </p:txBody>
      </p:sp>
      <p:cxnSp>
        <p:nvCxnSpPr>
          <p:cNvPr id="10" name="Straight Connector 9"/>
          <p:cNvCxnSpPr>
            <a:stCxn id="9" idx="1"/>
            <a:endCxn id="7" idx="0"/>
          </p:cNvCxnSpPr>
          <p:nvPr/>
        </p:nvCxnSpPr>
        <p:spPr>
          <a:xfrm flipH="1">
            <a:off x="2775911" y="1659708"/>
            <a:ext cx="2020729" cy="1229528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3"/>
            <a:endCxn id="14" idx="0"/>
          </p:cNvCxnSpPr>
          <p:nvPr/>
        </p:nvCxnSpPr>
        <p:spPr>
          <a:xfrm>
            <a:off x="6396031" y="1659708"/>
            <a:ext cx="1845659" cy="1177061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42325" y="2864644"/>
            <a:ext cx="1108021" cy="8834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2325" y="2917111"/>
            <a:ext cx="1108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</a:p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87679" y="2836769"/>
            <a:ext cx="1108021" cy="88346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87679" y="2889236"/>
            <a:ext cx="1108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</a:t>
            </a:r>
          </a:p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Straight Connector 15"/>
          <p:cNvCxnSpPr>
            <a:stCxn id="9" idx="2"/>
            <a:endCxn id="12" idx="0"/>
          </p:cNvCxnSpPr>
          <p:nvPr/>
        </p:nvCxnSpPr>
        <p:spPr>
          <a:xfrm>
            <a:off x="5596336" y="2233691"/>
            <a:ext cx="0" cy="630953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29560" y="4538681"/>
            <a:ext cx="1681353" cy="148408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4204" y="2151968"/>
            <a:ext cx="683045" cy="5220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82115" y="2256030"/>
            <a:ext cx="683045" cy="5220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00573" y="2145327"/>
            <a:ext cx="683045" cy="5220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15915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653" y="163286"/>
            <a:ext cx="9400175" cy="555095"/>
          </a:xfrm>
        </p:spPr>
        <p:txBody>
          <a:bodyPr>
            <a:normAutofit/>
          </a:bodyPr>
          <a:lstStyle/>
          <a:p>
            <a:r>
              <a:rPr lang="en-US" dirty="0"/>
              <a:t>4a. Externalize environment specific </a:t>
            </a:r>
            <a:r>
              <a:rPr lang="en-US" dirty="0" err="1"/>
              <a:t>configs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All external dependencies and configuration parameters of the application components need to be captured in the configuration files. Some of the examples of configuration files will be</a:t>
            </a:r>
          </a:p>
          <a:p>
            <a:pPr lvl="1"/>
            <a:r>
              <a:rPr lang="en-US" sz="2400" dirty="0"/>
              <a:t> Key-Value pair format </a:t>
            </a:r>
          </a:p>
          <a:p>
            <a:pPr lvl="1"/>
            <a:r>
              <a:rPr lang="en-US" sz="2400" dirty="0"/>
              <a:t> XML format</a:t>
            </a:r>
          </a:p>
          <a:p>
            <a:pPr lvl="1"/>
            <a:r>
              <a:rPr lang="en-US" sz="2400" dirty="0"/>
              <a:t> JSON format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31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8407" y="84076"/>
            <a:ext cx="9788594" cy="555095"/>
          </a:xfrm>
        </p:spPr>
        <p:txBody>
          <a:bodyPr/>
          <a:lstStyle/>
          <a:p>
            <a:r>
              <a:rPr lang="en-US" dirty="0"/>
              <a:t>4b. Allow overrides via environment variables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Application should allow reading those values from the environment variables and then overriding the defaults with these values.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To refer to entitlement provider…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Incorrect: bsicontext.AuthenticationReceiver.url=</a:t>
            </a:r>
            <a:r>
              <a:rPr lang="en-US" dirty="0" err="1">
                <a:solidFill>
                  <a:srgbClr val="FF0000"/>
                </a:solidFill>
              </a:rPr>
              <a:t>bsi:tcpip</a:t>
            </a:r>
            <a:r>
              <a:rPr lang="en-US" dirty="0">
                <a:solidFill>
                  <a:srgbClr val="FF0000"/>
                </a:solidFill>
              </a:rPr>
              <a:t>// cov3lmtsupfdev07vm:3133</a:t>
            </a:r>
          </a:p>
          <a:p>
            <a:pPr lvl="3"/>
            <a:r>
              <a:rPr lang="en-US" b="1" dirty="0">
                <a:solidFill>
                  <a:srgbClr val="00B050"/>
                </a:solidFill>
              </a:rPr>
              <a:t>Correct: entitlementsProvider.bsicontext.AuthenticationReceiver.url=</a:t>
            </a:r>
            <a:r>
              <a:rPr lang="en-US" b="1" dirty="0" err="1">
                <a:solidFill>
                  <a:srgbClr val="00B050"/>
                </a:solidFill>
              </a:rPr>
              <a:t>bsi:tcpip</a:t>
            </a:r>
            <a:r>
              <a:rPr lang="en-US" b="1" dirty="0">
                <a:solidFill>
                  <a:srgbClr val="00B050"/>
                </a:solidFill>
              </a:rPr>
              <a:t>//${ENT_PROVIDER}:3133</a:t>
            </a:r>
          </a:p>
          <a:p>
            <a:endParaRPr lang="en-US" sz="2400" dirty="0"/>
          </a:p>
          <a:p>
            <a:r>
              <a:rPr lang="en-US" sz="2400" dirty="0"/>
              <a:t>Some of the examples where this technique should be used is</a:t>
            </a:r>
          </a:p>
          <a:p>
            <a:pPr lvl="1"/>
            <a:r>
              <a:rPr lang="en-US" dirty="0"/>
              <a:t>Database connection strings/passwords</a:t>
            </a:r>
          </a:p>
          <a:p>
            <a:pPr lvl="1"/>
            <a:r>
              <a:rPr lang="en-US" dirty="0"/>
              <a:t>Debug log levels</a:t>
            </a:r>
          </a:p>
          <a:p>
            <a:pPr lvl="1"/>
            <a:r>
              <a:rPr lang="en-US" dirty="0"/>
              <a:t>Compression Policy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1723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236" y="183826"/>
            <a:ext cx="9578200" cy="555095"/>
          </a:xfrm>
        </p:spPr>
        <p:txBody>
          <a:bodyPr>
            <a:normAutofit fontScale="90000"/>
          </a:bodyPr>
          <a:lstStyle/>
          <a:p>
            <a:r>
              <a:rPr lang="en-US" dirty="0"/>
              <a:t>4c. Specify configuration via overlay networking </a:t>
            </a:r>
            <a:br>
              <a:rPr lang="en-US" dirty="0"/>
            </a:br>
            <a:r>
              <a:rPr lang="en-US" dirty="0"/>
              <a:t>placeholders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The configuration files should contain generic server names rather than hardcoded server names or </a:t>
            </a:r>
            <a:r>
              <a:rPr lang="en-US" sz="2400" dirty="0" err="1"/>
              <a:t>ip</a:t>
            </a:r>
            <a:r>
              <a:rPr lang="en-US" sz="2400" dirty="0"/>
              <a:t> address.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To refer to database server…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Incorrect: apsfmain.jdbc.url=</a:t>
            </a:r>
            <a:r>
              <a:rPr lang="en-US" dirty="0" err="1">
                <a:solidFill>
                  <a:srgbClr val="FF0000"/>
                </a:solidFill>
              </a:rPr>
              <a:t>jdbc:oracle:thin</a:t>
            </a:r>
            <a:r>
              <a:rPr lang="en-US" dirty="0">
                <a:solidFill>
                  <a:srgbClr val="FF0000"/>
                </a:solidFill>
              </a:rPr>
              <a:t>:@cov3lmtsupfdev07vm:1521:XE</a:t>
            </a:r>
          </a:p>
          <a:p>
            <a:pPr lvl="3"/>
            <a:r>
              <a:rPr lang="en-US" b="1" dirty="0">
                <a:solidFill>
                  <a:srgbClr val="00B050"/>
                </a:solidFill>
              </a:rPr>
              <a:t>Correct: apsfmain.jdbc.url=</a:t>
            </a:r>
            <a:r>
              <a:rPr lang="en-US" b="1" dirty="0" err="1">
                <a:solidFill>
                  <a:srgbClr val="00B050"/>
                </a:solidFill>
              </a:rPr>
              <a:t>jdbc:oracle:thin</a:t>
            </a:r>
            <a:r>
              <a:rPr lang="en-US" b="1" dirty="0">
                <a:solidFill>
                  <a:srgbClr val="00B050"/>
                </a:solidFill>
              </a:rPr>
              <a:t>:@dbserver:1521:XE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To refer to the </a:t>
            </a:r>
            <a:r>
              <a:rPr lang="en-US" dirty="0" err="1"/>
              <a:t>bsi</a:t>
            </a:r>
            <a:r>
              <a:rPr lang="en-US" dirty="0"/>
              <a:t> property…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Incorrect: bsicontext.AuthenticationReceiver.url=</a:t>
            </a:r>
            <a:r>
              <a:rPr lang="en-US" dirty="0" err="1">
                <a:solidFill>
                  <a:srgbClr val="FF0000"/>
                </a:solidFill>
              </a:rPr>
              <a:t>bsi:tcpip</a:t>
            </a:r>
            <a:r>
              <a:rPr lang="en-US" dirty="0">
                <a:solidFill>
                  <a:srgbClr val="FF0000"/>
                </a:solidFill>
              </a:rPr>
              <a:t>//cov3lmtsupfdev07vm:3133</a:t>
            </a:r>
          </a:p>
          <a:p>
            <a:pPr lvl="3"/>
            <a:r>
              <a:rPr lang="en-US" b="1" dirty="0">
                <a:solidFill>
                  <a:srgbClr val="00B050"/>
                </a:solidFill>
              </a:rPr>
              <a:t>Correct: entitlementsProvider.bsicontext.AuthenticationReceiver.url=</a:t>
            </a:r>
            <a:r>
              <a:rPr lang="en-US" b="1" dirty="0" err="1">
                <a:solidFill>
                  <a:srgbClr val="00B050"/>
                </a:solidFill>
              </a:rPr>
              <a:t>bsi:tcpip</a:t>
            </a:r>
            <a:r>
              <a:rPr lang="en-US" b="1" dirty="0">
                <a:solidFill>
                  <a:srgbClr val="00B050"/>
                </a:solidFill>
              </a:rPr>
              <a:t>//entitlementprovider:3133</a:t>
            </a:r>
          </a:p>
          <a:p>
            <a:r>
              <a:rPr lang="en-US" sz="2400" dirty="0"/>
              <a:t>Then we can rely on the network to resolve the hostnames like </a:t>
            </a:r>
            <a:r>
              <a:rPr lang="en-US" sz="2400" b="1" dirty="0" err="1">
                <a:solidFill>
                  <a:srgbClr val="00B050"/>
                </a:solidFill>
              </a:rPr>
              <a:t>dbserver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rgbClr val="00B050"/>
                </a:solidFill>
              </a:rPr>
              <a:t>entitlementprovider</a:t>
            </a:r>
            <a:r>
              <a:rPr lang="en-US" sz="2400" dirty="0"/>
              <a:t> at runtime in the target environment.</a:t>
            </a:r>
          </a:p>
          <a:p>
            <a:r>
              <a:rPr lang="en-US" sz="2400" dirty="0"/>
              <a:t>Docker Compose and other tools support creation of overlay network and this requirements is easily met.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9752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787" y="84076"/>
            <a:ext cx="9667213" cy="555095"/>
          </a:xfrm>
        </p:spPr>
        <p:txBody>
          <a:bodyPr/>
          <a:lstStyle/>
          <a:p>
            <a:r>
              <a:rPr lang="en-US" dirty="0"/>
              <a:t>4d. Provide mechanism to alter runtime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Business or operational requirements might dictate your application to support updating the </a:t>
            </a:r>
            <a:r>
              <a:rPr lang="en-US" sz="2400" dirty="0" err="1"/>
              <a:t>config</a:t>
            </a:r>
            <a:r>
              <a:rPr lang="en-US" sz="2400" dirty="0"/>
              <a:t> dynamically (without restart). Examples:</a:t>
            </a:r>
          </a:p>
          <a:p>
            <a:pPr lvl="1"/>
            <a:r>
              <a:rPr lang="en-US" dirty="0"/>
              <a:t>Log level might need to be altered </a:t>
            </a:r>
          </a:p>
          <a:p>
            <a:pPr lvl="1"/>
            <a:r>
              <a:rPr lang="en-US" dirty="0" err="1"/>
              <a:t>Zipkin</a:t>
            </a:r>
            <a:r>
              <a:rPr lang="en-US" dirty="0"/>
              <a:t> based instrumentation might need to be started/stopped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sz="2400" dirty="0"/>
              <a:t>Typically this would be done via periodically monitoring </a:t>
            </a:r>
            <a:r>
              <a:rPr lang="en-US" sz="2400" dirty="0" err="1"/>
              <a:t>config</a:t>
            </a:r>
            <a:r>
              <a:rPr lang="en-US" sz="2400" dirty="0"/>
              <a:t> settings on a file or database.</a:t>
            </a:r>
          </a:p>
          <a:p>
            <a:endParaRPr lang="en-US" sz="2400" dirty="0"/>
          </a:p>
          <a:p>
            <a:r>
              <a:rPr lang="en-US" sz="2400" dirty="0"/>
              <a:t>Applications should provide and document such dynamic configuration on need basis</a:t>
            </a:r>
          </a:p>
          <a:p>
            <a:pPr marL="0" indent="0">
              <a:buNone/>
            </a:pP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6837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789" y="225627"/>
            <a:ext cx="9667212" cy="555095"/>
          </a:xfrm>
        </p:spPr>
        <p:txBody>
          <a:bodyPr/>
          <a:lstStyle/>
          <a:p>
            <a:r>
              <a:rPr lang="en-US" dirty="0"/>
              <a:t>5. Maintain the Docker image registry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Successful builds should create </a:t>
            </a:r>
            <a:r>
              <a:rPr lang="en-US" sz="2400" dirty="0" err="1"/>
              <a:t>docker</a:t>
            </a:r>
            <a:r>
              <a:rPr lang="en-US" sz="2400" dirty="0"/>
              <a:t> images for the components being deployed</a:t>
            </a:r>
          </a:p>
          <a:p>
            <a:endParaRPr lang="en-US" sz="2400" dirty="0"/>
          </a:p>
          <a:p>
            <a:r>
              <a:rPr lang="en-US" sz="2400" dirty="0"/>
              <a:t>Images should be pushed and maintained in a Docker registry along with the information mentioned in earlier guidelines.</a:t>
            </a:r>
          </a:p>
          <a:p>
            <a:endParaRPr lang="en-US" sz="2400" dirty="0"/>
          </a:p>
          <a:p>
            <a:r>
              <a:rPr lang="en-US" sz="2400" dirty="0"/>
              <a:t>Registry should be specific to a product/group to maintain the ownership issues. Eventually we can look into a common/corporate Docker registry across the products.</a:t>
            </a:r>
          </a:p>
          <a:p>
            <a:endParaRPr lang="en-US" sz="2400" dirty="0"/>
          </a:p>
          <a:p>
            <a:r>
              <a:rPr lang="en-US" sz="2400" dirty="0"/>
              <a:t>Further because of governance/access control issues, we can separate the </a:t>
            </a:r>
            <a:r>
              <a:rPr lang="en-US" sz="2400" dirty="0" err="1"/>
              <a:t>docker</a:t>
            </a:r>
            <a:r>
              <a:rPr lang="en-US" sz="2400" dirty="0"/>
              <a:t> registries used in dev/test environment vs production environment.</a:t>
            </a:r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2957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947" y="84076"/>
            <a:ext cx="9829054" cy="555095"/>
          </a:xfrm>
        </p:spPr>
        <p:txBody>
          <a:bodyPr/>
          <a:lstStyle/>
          <a:p>
            <a:r>
              <a:rPr lang="en-US" dirty="0"/>
              <a:t>6. Use automation scripts for deployment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At this stage all the </a:t>
            </a:r>
            <a:r>
              <a:rPr lang="en-US" sz="2400" dirty="0" err="1"/>
              <a:t>prereqs</a:t>
            </a:r>
            <a:r>
              <a:rPr lang="en-US" sz="2400" dirty="0"/>
              <a:t> for deployment should be met.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Create automation scripts to deploy the solution</a:t>
            </a:r>
          </a:p>
          <a:p>
            <a:pPr lvl="1"/>
            <a:r>
              <a:rPr lang="en-US" sz="2000" dirty="0"/>
              <a:t>Identify additional </a:t>
            </a:r>
            <a:r>
              <a:rPr lang="en-US" sz="2000" dirty="0" err="1"/>
              <a:t>env</a:t>
            </a:r>
            <a:r>
              <a:rPr lang="en-US" sz="2000" dirty="0"/>
              <a:t> information to be provided to the containers</a:t>
            </a:r>
          </a:p>
          <a:p>
            <a:pPr lvl="1"/>
            <a:r>
              <a:rPr lang="en-US" sz="2000" dirty="0"/>
              <a:t>Identify right order and naming for the containers</a:t>
            </a:r>
          </a:p>
          <a:p>
            <a:pPr lvl="1"/>
            <a:r>
              <a:rPr lang="en-US" sz="2000" dirty="0"/>
              <a:t>Identify the log directory and ports </a:t>
            </a:r>
          </a:p>
          <a:p>
            <a:pPr lvl="1"/>
            <a:r>
              <a:rPr lang="en-US" sz="2000" dirty="0"/>
              <a:t>Mount the log directory to a directory outside container for persistence</a:t>
            </a:r>
          </a:p>
          <a:p>
            <a:pPr lvl="1"/>
            <a:r>
              <a:rPr lang="en-US" sz="2000" dirty="0"/>
              <a:t>Create </a:t>
            </a:r>
            <a:r>
              <a:rPr lang="en-US" sz="2000" dirty="0" err="1"/>
              <a:t>docker</a:t>
            </a:r>
            <a:r>
              <a:rPr lang="en-US" sz="2000" dirty="0"/>
              <a:t> compose scripts that captures the above mentioned information</a:t>
            </a:r>
          </a:p>
          <a:p>
            <a:pPr lvl="1"/>
            <a:r>
              <a:rPr lang="en-US" sz="2000" dirty="0"/>
              <a:t>Run the script and make sure that the images are downloaded and containers run properly.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7" name="Cube 6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63147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67" y="84076"/>
            <a:ext cx="9545833" cy="555095"/>
          </a:xfrm>
        </p:spPr>
        <p:txBody>
          <a:bodyPr/>
          <a:lstStyle/>
          <a:p>
            <a:r>
              <a:rPr lang="en-US" dirty="0"/>
              <a:t>Level 2: Summary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>
                <a:solidFill>
                  <a:schemeClr val="tx1"/>
                </a:solidFill>
              </a:rPr>
              <a:t>Apps are installed via standard Docker containers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Scalability is achieved manually by deploying fixed set of containers.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Deployment is automated but patching/upgrades still needs manual intervention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Load balancing could be done but needs manual configurations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6438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1196262"/>
            <a:ext cx="10609556" cy="48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7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355075"/>
            <a:ext cx="10718800" cy="4954284"/>
          </a:xfrm>
        </p:spPr>
        <p:txBody>
          <a:bodyPr anchor="t"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542D8F"/>
                </a:solidFill>
                <a:effectLst>
                  <a:outerShdw dist="38100" dir="2640000" algn="bl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LEVEL 3</a:t>
            </a:r>
          </a:p>
          <a:p>
            <a:pPr marL="0" indent="0" algn="ctr">
              <a:buNone/>
            </a:pPr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Orchestrated Deployment</a:t>
            </a:r>
          </a:p>
          <a:p>
            <a:pPr marL="0" indent="0" algn="ctr">
              <a:buNone/>
            </a:pPr>
            <a:endParaRPr lang="en-US" sz="1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8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892" y="259800"/>
            <a:ext cx="8906562" cy="55509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>
                <a:solidFill>
                  <a:schemeClr val="tx1"/>
                </a:solidFill>
              </a:rPr>
              <a:t>Main goal is dynamic scalability and daily deployments with high availability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Apps are installed via standard 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container </a:t>
            </a:r>
            <a:r>
              <a:rPr lang="en-US" sz="2400" i="1" dirty="0">
                <a:solidFill>
                  <a:schemeClr val="tx1"/>
                </a:solidFill>
              </a:rPr>
              <a:t>orchestration tools</a:t>
            </a:r>
          </a:p>
          <a:p>
            <a:pPr marL="0" indent="0">
              <a:buNone/>
            </a:pPr>
            <a:endParaRPr lang="en-US" sz="2400" i="1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Orchestration engine deploys containers based on demand/resource availability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Load balancing and high availability resiliency is achieved via infrastructure rather than application features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1033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064" y="259800"/>
            <a:ext cx="9440636" cy="555095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18868" y="1097762"/>
            <a:ext cx="5401733" cy="512523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1.Scalability Support 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1a. Identify and address horizontal scalability aspects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1b. Use infrastructure level auto scaling tools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2. Automated Rollout and rollback (Scheduling):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2a. Support Blue Green Deployment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2b. Support for Canary Deployment is desirable</a:t>
            </a:r>
            <a:endParaRPr lang="en-US" sz="20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73001" y="1097762"/>
            <a:ext cx="5401733" cy="512523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3. Service Discovery: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3a. Use fault-tolerant Service Registry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3b. Service Self-registration is discouraged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3c. Use “third party service registration” pattern</a:t>
            </a:r>
          </a:p>
          <a:p>
            <a:pPr marL="27432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4. Overlay Network, Proxy and Load Balancing: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4a. Create overlay network if needed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4b. Use proxy service for external requests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4c. Use proxy service for internal requests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4d. Update proxy configuration dynamically</a:t>
            </a:r>
            <a:endParaRPr lang="en-US" sz="20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5040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443" y="84076"/>
            <a:ext cx="9521557" cy="555095"/>
          </a:xfrm>
        </p:spPr>
        <p:txBody>
          <a:bodyPr/>
          <a:lstStyle/>
          <a:p>
            <a:r>
              <a:rPr lang="en-US" dirty="0"/>
              <a:t>1. Scalability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Identify the scalability requirements from the solution</a:t>
            </a:r>
          </a:p>
          <a:p>
            <a:pPr lvl="1"/>
            <a:r>
              <a:rPr lang="en-US" dirty="0"/>
              <a:t>TPS</a:t>
            </a:r>
          </a:p>
          <a:p>
            <a:pPr lvl="1"/>
            <a:r>
              <a:rPr lang="en-US" dirty="0"/>
              <a:t>Response times</a:t>
            </a:r>
          </a:p>
          <a:p>
            <a:pPr lvl="1"/>
            <a:r>
              <a:rPr lang="en-US" dirty="0"/>
              <a:t>Data storage quantity</a:t>
            </a:r>
          </a:p>
          <a:p>
            <a:r>
              <a:rPr lang="en-US" sz="2400" dirty="0"/>
              <a:t>Work out the implications at the component </a:t>
            </a:r>
            <a:r>
              <a:rPr lang="en-US" sz="2400"/>
              <a:t>level </a:t>
            </a:r>
            <a:endParaRPr lang="en-US" sz="2400" dirty="0"/>
          </a:p>
        </p:txBody>
      </p:sp>
      <p:sp>
        <p:nvSpPr>
          <p:cNvPr id="7" name="Cube 6"/>
          <p:cNvSpPr/>
          <p:nvPr/>
        </p:nvSpPr>
        <p:spPr>
          <a:xfrm>
            <a:off x="400893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1361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831" y="225627"/>
            <a:ext cx="8696169" cy="555095"/>
          </a:xfrm>
        </p:spPr>
        <p:txBody>
          <a:bodyPr>
            <a:normAutofit fontScale="90000"/>
          </a:bodyPr>
          <a:lstStyle/>
          <a:p>
            <a:r>
              <a:rPr lang="en-US" dirty="0"/>
              <a:t>1.1 Identify and address horizontal </a:t>
            </a:r>
            <a:br>
              <a:rPr lang="en-US" dirty="0"/>
            </a:br>
            <a:r>
              <a:rPr lang="en-US" dirty="0"/>
              <a:t>scalability aspects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Use some of the techniques/best practices mentioned in links below to bridge the gaps</a:t>
            </a:r>
          </a:p>
          <a:p>
            <a:pPr lvl="1"/>
            <a:r>
              <a:rPr lang="en-US" sz="2000" dirty="0"/>
              <a:t>12 factor apps </a:t>
            </a:r>
            <a:r>
              <a:rPr lang="en-US" sz="2000" dirty="0">
                <a:hlinkClick r:id="rId4"/>
              </a:rPr>
              <a:t>Link</a:t>
            </a:r>
            <a:endParaRPr lang="en-US" sz="2000" dirty="0"/>
          </a:p>
          <a:p>
            <a:pPr lvl="1"/>
            <a:r>
              <a:rPr lang="en-US" sz="2000" dirty="0"/>
              <a:t>12 factor apps in plain English </a:t>
            </a:r>
            <a:r>
              <a:rPr lang="en-US" sz="2000" dirty="0">
                <a:hlinkClick r:id="rId5"/>
              </a:rPr>
              <a:t>Link</a:t>
            </a:r>
            <a:endParaRPr lang="en-US" sz="2400" dirty="0"/>
          </a:p>
          <a:p>
            <a:r>
              <a:rPr lang="en-US" sz="2400" dirty="0"/>
              <a:t>Typically scalability to a higher degree is NOT achieved unless the applications are made “stateless”.</a:t>
            </a:r>
          </a:p>
          <a:p>
            <a:pPr lvl="1"/>
            <a:r>
              <a:rPr lang="en-US" dirty="0"/>
              <a:t>The state of your system is completely defined by your databases and shared storage, and not by each individual running application instance.</a:t>
            </a:r>
            <a:endParaRPr lang="en-US" sz="2000" dirty="0"/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7453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603" y="84076"/>
            <a:ext cx="9683397" cy="555095"/>
          </a:xfrm>
        </p:spPr>
        <p:txBody>
          <a:bodyPr/>
          <a:lstStyle/>
          <a:p>
            <a:r>
              <a:rPr lang="en-US" dirty="0"/>
              <a:t>1.2 Use infrastructure level </a:t>
            </a:r>
            <a:r>
              <a:rPr lang="en-US" dirty="0" err="1"/>
              <a:t>autoscaling</a:t>
            </a:r>
            <a:r>
              <a:rPr lang="en-US" dirty="0"/>
              <a:t> tools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Scalability could be achieved by spanning new application instances</a:t>
            </a:r>
          </a:p>
          <a:p>
            <a:r>
              <a:rPr lang="en-US" sz="2400" dirty="0"/>
              <a:t>This could be better achieved via </a:t>
            </a:r>
            <a:r>
              <a:rPr lang="en-US" sz="2400" dirty="0" err="1"/>
              <a:t>docker</a:t>
            </a:r>
            <a:r>
              <a:rPr lang="en-US" sz="2400" dirty="0"/>
              <a:t> orchestration solutions like</a:t>
            </a:r>
          </a:p>
          <a:p>
            <a:pPr lvl="1"/>
            <a:r>
              <a:rPr lang="en-US" dirty="0"/>
              <a:t>Docker swarm</a:t>
            </a:r>
          </a:p>
          <a:p>
            <a:pPr lvl="1"/>
            <a:r>
              <a:rPr lang="en-US" dirty="0"/>
              <a:t>Kubernetes</a:t>
            </a:r>
          </a:p>
          <a:p>
            <a:pPr lvl="1"/>
            <a:r>
              <a:rPr lang="en-US" dirty="0" err="1"/>
              <a:t>OpenShift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(Final recommendation is TBD)</a:t>
            </a:r>
          </a:p>
          <a:p>
            <a:r>
              <a:rPr lang="en-US" sz="2400" dirty="0"/>
              <a:t>The deployment configuration could be further “tuned” based on parameters like</a:t>
            </a:r>
          </a:p>
          <a:p>
            <a:pPr lvl="1"/>
            <a:r>
              <a:rPr lang="en-US" dirty="0"/>
              <a:t>CPU-shares</a:t>
            </a:r>
          </a:p>
          <a:p>
            <a:pPr lvl="1"/>
            <a:r>
              <a:rPr lang="en-US" dirty="0"/>
              <a:t>Memory usage</a:t>
            </a:r>
          </a:p>
          <a:p>
            <a:pPr lvl="1"/>
            <a:r>
              <a:rPr lang="en-US" dirty="0"/>
              <a:t>Number of containers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More information could be found in the sections below</a:t>
            </a:r>
          </a:p>
          <a:p>
            <a:pPr lvl="1"/>
            <a:r>
              <a:rPr lang="en-US" dirty="0"/>
              <a:t>Docker </a:t>
            </a:r>
            <a:r>
              <a:rPr lang="en-US" dirty="0">
                <a:hlinkClick r:id="rId4"/>
              </a:rPr>
              <a:t>filters</a:t>
            </a:r>
            <a:endParaRPr lang="en-US" dirty="0"/>
          </a:p>
          <a:p>
            <a:pPr lvl="1"/>
            <a:r>
              <a:rPr lang="en-US" dirty="0"/>
              <a:t>Docker </a:t>
            </a:r>
            <a:r>
              <a:rPr lang="en-US" dirty="0">
                <a:hlinkClick r:id="rId5"/>
              </a:rPr>
              <a:t>strategy</a:t>
            </a:r>
            <a:endParaRPr lang="en-US" dirty="0"/>
          </a:p>
          <a:p>
            <a:endParaRPr lang="en-US" sz="2000" dirty="0"/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8141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080" y="232981"/>
            <a:ext cx="8744721" cy="555095"/>
          </a:xfrm>
        </p:spPr>
        <p:txBody>
          <a:bodyPr>
            <a:normAutofit fontScale="90000"/>
          </a:bodyPr>
          <a:lstStyle/>
          <a:p>
            <a:r>
              <a:rPr lang="en-US" dirty="0"/>
              <a:t>2. Scheduling </a:t>
            </a:r>
            <a:br>
              <a:rPr lang="en-US" dirty="0"/>
            </a:br>
            <a:r>
              <a:rPr lang="en-US" dirty="0"/>
              <a:t>(automated rollout and rollback)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Identify the exact mechanism to deploy/rollout new version of app</a:t>
            </a:r>
          </a:p>
          <a:p>
            <a:pPr lvl="1"/>
            <a:r>
              <a:rPr lang="en-US" dirty="0"/>
              <a:t>Image updates</a:t>
            </a:r>
          </a:p>
          <a:p>
            <a:pPr lvl="1"/>
            <a:r>
              <a:rPr lang="en-US" dirty="0"/>
              <a:t>Database updates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sz="2400" dirty="0"/>
              <a:t>Identify rollback strategy that would allow smooth fallback mechanism</a:t>
            </a:r>
          </a:p>
          <a:p>
            <a:pPr lvl="1"/>
            <a:r>
              <a:rPr lang="en-US" dirty="0"/>
              <a:t>Image rollback</a:t>
            </a:r>
          </a:p>
          <a:p>
            <a:pPr lvl="1"/>
            <a:r>
              <a:rPr lang="en-US" dirty="0"/>
              <a:t>Database compatibility Issues</a:t>
            </a:r>
          </a:p>
          <a:p>
            <a:pPr lvl="1"/>
            <a:r>
              <a:rPr lang="en-US" dirty="0"/>
              <a:t>Any other items</a:t>
            </a:r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22541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261" y="84076"/>
            <a:ext cx="9537740" cy="608435"/>
          </a:xfrm>
        </p:spPr>
        <p:txBody>
          <a:bodyPr/>
          <a:lstStyle/>
          <a:p>
            <a:r>
              <a:rPr lang="en-US" dirty="0"/>
              <a:t>2a. Support Blue Green Deployment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8887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Deployment uses</a:t>
            </a:r>
            <a:r>
              <a:rPr lang="en-US" b="1" dirty="0"/>
              <a:t> </a:t>
            </a:r>
            <a:r>
              <a:rPr lang="en-US" dirty="0"/>
              <a:t>2 separate environments (blue and green). The router/load balancer/proxy decides which environment to use. </a:t>
            </a:r>
            <a:r>
              <a:rPr lang="en-US" dirty="0">
                <a:hlinkClick r:id="rId4"/>
              </a:rPr>
              <a:t>Link to original article</a:t>
            </a:r>
            <a:endParaRPr lang="en-US" dirty="0"/>
          </a:p>
          <a:p>
            <a:pPr marL="27432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026" name="Picture 2" descr="green deploy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5" y="2454592"/>
            <a:ext cx="3834344" cy="30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deploy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2335410"/>
            <a:ext cx="3917614" cy="30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9915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499" y="257045"/>
            <a:ext cx="9715766" cy="555095"/>
          </a:xfrm>
        </p:spPr>
        <p:txBody>
          <a:bodyPr/>
          <a:lstStyle/>
          <a:p>
            <a:r>
              <a:rPr lang="en-US" dirty="0"/>
              <a:t>2a. Support for Blue Green Deployment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3312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deployment pattern might look easier to implement. But we need to look for several items listed below -</a:t>
            </a:r>
          </a:p>
          <a:p>
            <a:r>
              <a:rPr lang="en-US" dirty="0"/>
              <a:t>Long running sessions/transactions in the green environment. </a:t>
            </a:r>
          </a:p>
          <a:p>
            <a:pPr lvl="1"/>
            <a:r>
              <a:rPr lang="en-US" dirty="0"/>
              <a:t>When you switch over to blue, you have to gracefully handle those outstanding transactions as well as the new ones. This also can become troublesome if your DB </a:t>
            </a:r>
            <a:r>
              <a:rPr lang="en-US" dirty="0" err="1"/>
              <a:t>backends</a:t>
            </a:r>
            <a:r>
              <a:rPr lang="en-US" dirty="0"/>
              <a:t> cannot handle this (see below)</a:t>
            </a:r>
          </a:p>
          <a:p>
            <a:r>
              <a:rPr lang="en-US" dirty="0"/>
              <a:t>Enterprise deployments are not typically amenable to “</a:t>
            </a:r>
            <a:r>
              <a:rPr lang="en-US" dirty="0" err="1"/>
              <a:t>microservice</a:t>
            </a:r>
            <a:r>
              <a:rPr lang="en-US" dirty="0"/>
              <a:t>” style deployments </a:t>
            </a:r>
          </a:p>
          <a:p>
            <a:pPr lvl="1"/>
            <a:r>
              <a:rPr lang="en-US" dirty="0"/>
              <a:t>We will have a hybrid of </a:t>
            </a:r>
            <a:r>
              <a:rPr lang="en-US" dirty="0" err="1"/>
              <a:t>docker</a:t>
            </a:r>
            <a:r>
              <a:rPr lang="en-US" dirty="0"/>
              <a:t> style apps, and some traditional, difficult-to-change-apps working together. Coordinating between the two for a blue-green deployment can still lead to downtime</a:t>
            </a:r>
          </a:p>
          <a:p>
            <a:r>
              <a:rPr lang="en-US" dirty="0"/>
              <a:t>Database migrations can get really tricky </a:t>
            </a:r>
          </a:p>
          <a:p>
            <a:pPr lvl="1"/>
            <a:r>
              <a:rPr lang="en-US" dirty="0"/>
              <a:t>All database changes need to be backward compatible to support rollbacks</a:t>
            </a:r>
          </a:p>
          <a:p>
            <a:pPr lvl="1"/>
            <a:r>
              <a:rPr lang="en-US" dirty="0"/>
              <a:t>Database changes would have to be migrated/</a:t>
            </a:r>
            <a:r>
              <a:rPr lang="en-US" dirty="0" err="1"/>
              <a:t>rolledback</a:t>
            </a:r>
            <a:r>
              <a:rPr lang="en-US" dirty="0"/>
              <a:t> alongside the app deployments. There are good tools and techniques for doing this, but in an environment with traditional RDBMS, NoSQL, and file-system backed DBs, these things really need to be thought through &amp; tested ahead of time</a:t>
            </a:r>
          </a:p>
          <a:p>
            <a:r>
              <a:rPr lang="en-US" dirty="0"/>
              <a:t>You need to have duplicate infrastructure to do this</a:t>
            </a:r>
          </a:p>
          <a:p>
            <a:pPr marL="0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368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063" y="225627"/>
            <a:ext cx="9642937" cy="555095"/>
          </a:xfrm>
        </p:spPr>
        <p:txBody>
          <a:bodyPr/>
          <a:lstStyle/>
          <a:p>
            <a:r>
              <a:rPr lang="en-US" dirty="0"/>
              <a:t>2b. Support for Canary Deployment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15288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Deployment uses</a:t>
            </a:r>
            <a:r>
              <a:rPr lang="en-US" b="1" dirty="0"/>
              <a:t> </a:t>
            </a:r>
            <a:r>
              <a:rPr lang="en-US" dirty="0"/>
              <a:t>a new version of your app into production that plays the role of a “canary” to get an idea of how it will perform in terms of important aspects like CPU, memory, disk usage and integration aspects. </a:t>
            </a:r>
          </a:p>
        </p:txBody>
      </p:sp>
      <p:pic>
        <p:nvPicPr>
          <p:cNvPr id="2050" name="Picture 2" descr="green deploy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2745726"/>
            <a:ext cx="7203903" cy="25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872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Automation Maturity Phases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904611" y="1291447"/>
            <a:ext cx="3023050" cy="2013485"/>
          </a:xfrm>
        </p:spPr>
        <p:txBody>
          <a:bodyPr anchor="t"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Supports Disaster Recovery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Meets SLAs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304801" y="3839771"/>
            <a:ext cx="2357479" cy="2095837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LEVEL 1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Manual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21718" y="1283572"/>
            <a:ext cx="2723644" cy="2416303"/>
          </a:xfrm>
        </p:spPr>
        <p:txBody>
          <a:bodyPr anchor="t"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Manual setup &amp;   configuration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Slow and inefficient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No repeatability or reliability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Partial Automation possible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2740840" y="3471484"/>
            <a:ext cx="2800856" cy="249619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LEVEL 2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53496" y="1283572"/>
            <a:ext cx="3351115" cy="2009170"/>
          </a:xfrm>
        </p:spPr>
        <p:txBody>
          <a:bodyPr anchor="t"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Dynamic scalability on demand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Supports daily releases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High Availability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Fault Tolerant</a:t>
            </a:r>
          </a:p>
        </p:txBody>
      </p:sp>
      <p:sp>
        <p:nvSpPr>
          <p:cNvPr id="11" name="Cube 10"/>
          <p:cNvSpPr/>
          <p:nvPr/>
        </p:nvSpPr>
        <p:spPr>
          <a:xfrm>
            <a:off x="8720854" y="2492348"/>
            <a:ext cx="3117794" cy="3443259"/>
          </a:xfrm>
          <a:prstGeom prst="cub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LEVEL 4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Multisite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2" name="Cube 11"/>
          <p:cNvSpPr/>
          <p:nvPr/>
        </p:nvSpPr>
        <p:spPr>
          <a:xfrm>
            <a:off x="5620256" y="3090861"/>
            <a:ext cx="3022038" cy="2876817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LEVEL 3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40840" y="1282158"/>
            <a:ext cx="2996414" cy="2000146"/>
          </a:xfrm>
        </p:spPr>
        <p:txBody>
          <a:bodyPr anchor="t"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Apps installed as immutable containers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Externalized configurations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Static scalability</a:t>
            </a:r>
          </a:p>
          <a:p>
            <a:pPr marL="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5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683" y="84076"/>
            <a:ext cx="9764318" cy="555095"/>
          </a:xfrm>
        </p:spPr>
        <p:txBody>
          <a:bodyPr/>
          <a:lstStyle/>
          <a:p>
            <a:r>
              <a:rPr lang="en-US" dirty="0"/>
              <a:t>3. Service Discovery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0400" y="1221981"/>
            <a:ext cx="10287000" cy="5239778"/>
          </a:xfrm>
        </p:spPr>
        <p:txBody>
          <a:bodyPr/>
          <a:lstStyle/>
          <a:p>
            <a:r>
              <a:rPr lang="en-US" sz="2400" dirty="0"/>
              <a:t>Each new instance of a service (or application) to be able to identify its current environment and use that information. </a:t>
            </a:r>
          </a:p>
          <a:p>
            <a:r>
              <a:rPr lang="en-US" sz="2400" dirty="0"/>
              <a:t>Service Discovery Infrastructure supports following process</a:t>
            </a:r>
          </a:p>
          <a:p>
            <a:pPr lvl="1"/>
            <a:r>
              <a:rPr lang="en-US" b="1" dirty="0"/>
              <a:t>Service Registration: </a:t>
            </a:r>
            <a:r>
              <a:rPr lang="en-US" dirty="0"/>
              <a:t>Process that stores, as a minimum, the host and the port of a service</a:t>
            </a:r>
          </a:p>
          <a:p>
            <a:pPr lvl="1"/>
            <a:r>
              <a:rPr lang="en-US" b="1" dirty="0"/>
              <a:t>Service</a:t>
            </a:r>
            <a:r>
              <a:rPr lang="en-US" dirty="0"/>
              <a:t> </a:t>
            </a:r>
            <a:r>
              <a:rPr lang="en-US" b="1" dirty="0"/>
              <a:t>Discovery: </a:t>
            </a:r>
            <a:r>
              <a:rPr lang="en-US" dirty="0"/>
              <a:t>Process that allows a services to discover information about the other services</a:t>
            </a:r>
          </a:p>
          <a:p>
            <a:pPr marL="0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39" y="3273931"/>
            <a:ext cx="5056322" cy="2761107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40782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749" y="225627"/>
            <a:ext cx="10055631" cy="555095"/>
          </a:xfrm>
        </p:spPr>
        <p:txBody>
          <a:bodyPr/>
          <a:lstStyle/>
          <a:p>
            <a:r>
              <a:rPr lang="en-US" dirty="0"/>
              <a:t>3a. Use fault-tolerant Service Registry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Since the discovery is often used in distributed system, registry needs to be scalable, fault-tolerant and distributed among all nodes in the cluster. </a:t>
            </a:r>
          </a:p>
          <a:p>
            <a:r>
              <a:rPr lang="en-US" sz="2400" dirty="0"/>
              <a:t>The primary usage service information is to provide, as a minimum, IP and port of a service to all interested parties that might need to communicate with it. This data is often extended with other types of information.</a:t>
            </a:r>
            <a:endParaRPr lang="en-US" dirty="0"/>
          </a:p>
          <a:p>
            <a:r>
              <a:rPr lang="en-US" sz="2400" dirty="0"/>
              <a:t>Service Registry data storage is usually in key/value format.</a:t>
            </a:r>
          </a:p>
          <a:p>
            <a:r>
              <a:rPr lang="en-US" sz="2400" dirty="0"/>
              <a:t>Based on our research, the service registry could be best realized via existing open source tools</a:t>
            </a:r>
          </a:p>
          <a:p>
            <a:pPr lvl="1"/>
            <a:r>
              <a:rPr lang="en-US" sz="1600" dirty="0" err="1"/>
              <a:t>Etcd</a:t>
            </a:r>
            <a:r>
              <a:rPr lang="en-US" sz="1600" dirty="0"/>
              <a:t> </a:t>
            </a:r>
          </a:p>
          <a:p>
            <a:pPr lvl="1"/>
            <a:r>
              <a:rPr lang="en-US" dirty="0"/>
              <a:t>Consul 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125763" y="49902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0320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119" y="84076"/>
            <a:ext cx="9901882" cy="555095"/>
          </a:xfrm>
        </p:spPr>
        <p:txBody>
          <a:bodyPr/>
          <a:lstStyle/>
          <a:p>
            <a:r>
              <a:rPr lang="en-US" dirty="0"/>
              <a:t>3a. Service Self-registration is discouraged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587741" y="1352685"/>
            <a:ext cx="2819260" cy="3985676"/>
          </a:xfrm>
        </p:spPr>
        <p:txBody>
          <a:bodyPr/>
          <a:lstStyle/>
          <a:p>
            <a:r>
              <a:rPr lang="en-US" sz="2400" dirty="0"/>
              <a:t>Advantages:</a:t>
            </a:r>
          </a:p>
          <a:p>
            <a:pPr lvl="1"/>
            <a:r>
              <a:rPr lang="en-US" dirty="0"/>
              <a:t>Self-registration the easiest mechanism to implement.</a:t>
            </a:r>
          </a:p>
          <a:p>
            <a:pPr lvl="1"/>
            <a:endParaRPr lang="en-US" sz="2000" dirty="0"/>
          </a:p>
          <a:p>
            <a:r>
              <a:rPr lang="en-US" sz="2400" dirty="0"/>
              <a:t>Drawbacks: </a:t>
            </a:r>
          </a:p>
          <a:p>
            <a:pPr lvl="1"/>
            <a:r>
              <a:rPr lang="en-US" dirty="0"/>
              <a:t>The registration code needs to be added in each service.</a:t>
            </a:r>
          </a:p>
          <a:p>
            <a:pPr lvl="1"/>
            <a:r>
              <a:rPr lang="en-US" dirty="0"/>
              <a:t>Deregistration is hard if the service is slow or dies accidentally.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2080680"/>
            <a:ext cx="8389621" cy="2547199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109580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508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499" y="225615"/>
            <a:ext cx="9691489" cy="555095"/>
          </a:xfrm>
        </p:spPr>
        <p:txBody>
          <a:bodyPr/>
          <a:lstStyle/>
          <a:p>
            <a:r>
              <a:rPr lang="en-US" dirty="0"/>
              <a:t>3b. Use “third party service registration” pattern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49860" y="5796934"/>
            <a:ext cx="10287000" cy="447229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 Based on our research, the tool </a:t>
            </a:r>
            <a:r>
              <a:rPr lang="en-US" b="1" u="sng" dirty="0" err="1"/>
              <a:t>registrator</a:t>
            </a:r>
            <a:r>
              <a:rPr lang="en-US" dirty="0"/>
              <a:t> (open source tool) might be an ideal fit for the registration needs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509000" y="1281164"/>
            <a:ext cx="3233420" cy="4380496"/>
          </a:xfrm>
        </p:spPr>
        <p:txBody>
          <a:bodyPr/>
          <a:lstStyle/>
          <a:p>
            <a:r>
              <a:rPr lang="en-US" sz="2400" dirty="0"/>
              <a:t>Advantages:</a:t>
            </a:r>
          </a:p>
          <a:p>
            <a:pPr lvl="1"/>
            <a:r>
              <a:rPr lang="en-US" dirty="0"/>
              <a:t>More reliable</a:t>
            </a:r>
          </a:p>
          <a:p>
            <a:pPr lvl="1"/>
            <a:r>
              <a:rPr lang="en-US" dirty="0"/>
              <a:t>Avoids unnecessary coupling</a:t>
            </a:r>
          </a:p>
          <a:p>
            <a:pPr lvl="1"/>
            <a:r>
              <a:rPr lang="en-US" dirty="0"/>
              <a:t>Can trigger alerts/manageability events</a:t>
            </a:r>
          </a:p>
          <a:p>
            <a:pPr lvl="1"/>
            <a:r>
              <a:rPr lang="en-US" dirty="0" err="1"/>
              <a:t>Registrator</a:t>
            </a:r>
            <a:r>
              <a:rPr lang="en-US" dirty="0"/>
              <a:t> can directly monitor </a:t>
            </a:r>
            <a:r>
              <a:rPr lang="en-US" dirty="0" err="1"/>
              <a:t>docker</a:t>
            </a:r>
            <a:r>
              <a:rPr lang="en-US" dirty="0"/>
              <a:t> logs to understand health of container</a:t>
            </a:r>
          </a:p>
          <a:p>
            <a:endParaRPr lang="en-US" sz="2400" dirty="0"/>
          </a:p>
          <a:p>
            <a:r>
              <a:rPr lang="en-US" sz="2400" dirty="0"/>
              <a:t>Drawbacks: </a:t>
            </a:r>
          </a:p>
          <a:p>
            <a:pPr lvl="1"/>
            <a:r>
              <a:rPr lang="en-US" dirty="0"/>
              <a:t>Additional infrastructure component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381041"/>
            <a:ext cx="7805420" cy="3985978"/>
          </a:xfrm>
          <a:prstGeom prst="rect">
            <a:avLst/>
          </a:prstGeom>
        </p:spPr>
      </p:pic>
      <p:sp>
        <p:nvSpPr>
          <p:cNvPr id="9" name="Cube 8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6655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075" y="331772"/>
            <a:ext cx="9553925" cy="477431"/>
          </a:xfrm>
        </p:spPr>
        <p:txBody>
          <a:bodyPr>
            <a:normAutofit fontScale="90000"/>
          </a:bodyPr>
          <a:lstStyle/>
          <a:p>
            <a:r>
              <a:rPr lang="en-US" dirty="0"/>
              <a:t>4. Use Proxy Services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proxy service </a:t>
            </a:r>
            <a:r>
              <a:rPr lang="en-US" dirty="0"/>
              <a:t>is a service that acts as an intermediary between clients performing requests and services that serve those requests. </a:t>
            </a:r>
          </a:p>
          <a:p>
            <a:r>
              <a:rPr lang="en-US" dirty="0"/>
              <a:t>A client sends a request to the proxy service that, in turn, redirects that request to the destination service thus simplifying and controlling complexity laying behind the architecture where the services reside.</a:t>
            </a:r>
          </a:p>
          <a:p>
            <a:r>
              <a:rPr lang="en-US" dirty="0"/>
              <a:t>A </a:t>
            </a:r>
            <a:r>
              <a:rPr lang="en-US" i="1" dirty="0"/>
              <a:t>reverse proxy </a:t>
            </a:r>
            <a:r>
              <a:rPr lang="en-US" dirty="0"/>
              <a:t>is a type of proxy service that is usually used to control and protect access to a server or services on a private network. Besides its primary function, a reverse proxy often also performs tasks such as </a:t>
            </a:r>
          </a:p>
          <a:p>
            <a:pPr lvl="1"/>
            <a:r>
              <a:rPr lang="en-US" dirty="0"/>
              <a:t>Load-balancing</a:t>
            </a:r>
          </a:p>
          <a:p>
            <a:pPr lvl="1"/>
            <a:r>
              <a:rPr lang="en-US" dirty="0"/>
              <a:t>Decryption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Authentication.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03267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751" y="163286"/>
            <a:ext cx="9845238" cy="555095"/>
          </a:xfrm>
        </p:spPr>
        <p:txBody>
          <a:bodyPr/>
          <a:lstStyle/>
          <a:p>
            <a:r>
              <a:rPr lang="en-US" dirty="0"/>
              <a:t>4a. Use overlay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dirty="0"/>
              <a:t>As new containers come online, they need to be assigned new </a:t>
            </a:r>
            <a:r>
              <a:rPr lang="en-US" dirty="0" err="1"/>
              <a:t>ip</a:t>
            </a:r>
            <a:r>
              <a:rPr lang="en-US" dirty="0"/>
              <a:t> addresses.</a:t>
            </a:r>
          </a:p>
          <a:p>
            <a:r>
              <a:rPr lang="en-US" dirty="0"/>
              <a:t>The number of containers can significantly grow.</a:t>
            </a:r>
          </a:p>
          <a:p>
            <a:r>
              <a:rPr lang="en-US" dirty="0"/>
              <a:t>The orchestration tools support creating a new overlay network. This makes it easy to make routing decisions</a:t>
            </a:r>
          </a:p>
        </p:txBody>
      </p:sp>
      <p:sp>
        <p:nvSpPr>
          <p:cNvPr id="7" name="Cube 6"/>
          <p:cNvSpPr/>
          <p:nvPr/>
        </p:nvSpPr>
        <p:spPr>
          <a:xfrm>
            <a:off x="247145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  <p:pic>
        <p:nvPicPr>
          <p:cNvPr id="1026" name="Picture 2" descr="overlay network top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062" y="3070513"/>
            <a:ext cx="571500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lh4.ggpht.com/-woCHbnyXB3k/UYPWR481THI/AAAAAAAAIx8/xn9GR0qAqC4/font-side-proxy%25255B5%25255D.png?imgmax=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77" y="3200422"/>
            <a:ext cx="7027860" cy="325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751" y="163286"/>
            <a:ext cx="9845238" cy="555095"/>
          </a:xfrm>
        </p:spPr>
        <p:txBody>
          <a:bodyPr/>
          <a:lstStyle/>
          <a:p>
            <a:r>
              <a:rPr lang="en-US" dirty="0"/>
              <a:t>4b. Use API gateway/proxy for external requests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dirty="0"/>
              <a:t>External callers should not be allowed to access the application servers/services directly. In order to support HA and load balancing capabilities, front end proxy should be used.</a:t>
            </a:r>
          </a:p>
          <a:p>
            <a:r>
              <a:rPr lang="en-US" dirty="0"/>
              <a:t>It is also advisable to enforce security and </a:t>
            </a:r>
            <a:r>
              <a:rPr lang="en-US" dirty="0" err="1"/>
              <a:t>QoS</a:t>
            </a:r>
            <a:r>
              <a:rPr lang="en-US" dirty="0"/>
              <a:t> policies at the proxy level so that the services are not impacted.</a:t>
            </a:r>
          </a:p>
          <a:p>
            <a:r>
              <a:rPr lang="en-US" dirty="0"/>
              <a:t>Several commercial solutions in the form of API gateway already exist that support these features. </a:t>
            </a:r>
          </a:p>
        </p:txBody>
      </p:sp>
      <p:sp>
        <p:nvSpPr>
          <p:cNvPr id="7" name="Cube 6"/>
          <p:cNvSpPr/>
          <p:nvPr/>
        </p:nvSpPr>
        <p:spPr>
          <a:xfrm>
            <a:off x="247145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8631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751" y="163286"/>
            <a:ext cx="9845238" cy="555095"/>
          </a:xfrm>
        </p:spPr>
        <p:txBody>
          <a:bodyPr/>
          <a:lstStyle/>
          <a:p>
            <a:r>
              <a:rPr lang="en-US" dirty="0"/>
              <a:t>4c. Use proxy service for internal requests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dirty="0"/>
              <a:t>As the number of services increase, it becomes very important to apply load balancing techniques for internal communication (service to service)</a:t>
            </a:r>
          </a:p>
          <a:p>
            <a:r>
              <a:rPr lang="en-US" dirty="0"/>
              <a:t>Rather than letting one service directly invoke another service via </a:t>
            </a:r>
            <a:r>
              <a:rPr lang="en-US" dirty="0" err="1"/>
              <a:t>servernames</a:t>
            </a:r>
            <a:r>
              <a:rPr lang="en-US" dirty="0"/>
              <a:t>/</a:t>
            </a:r>
            <a:r>
              <a:rPr lang="en-US" dirty="0" err="1"/>
              <a:t>ip</a:t>
            </a:r>
            <a:r>
              <a:rPr lang="en-US" dirty="0"/>
              <a:t> addresses directly, it should refer to the other service via proxy specific (indirect) </a:t>
            </a:r>
            <a:r>
              <a:rPr lang="en-US" dirty="0" err="1"/>
              <a:t>url</a:t>
            </a:r>
            <a:r>
              <a:rPr lang="en-US" dirty="0"/>
              <a:t>.</a:t>
            </a:r>
          </a:p>
          <a:p>
            <a:r>
              <a:rPr lang="en-US" dirty="0"/>
              <a:t>The proxy will then forward request to the right service instance and also use right load balancing strategy to spread the load accordingly.</a:t>
            </a:r>
          </a:p>
          <a:p>
            <a:r>
              <a:rPr lang="en-US" dirty="0"/>
              <a:t>This will guarantee failover, load balancing and high availability for internal needs.</a:t>
            </a:r>
          </a:p>
          <a:p>
            <a:r>
              <a:rPr lang="en-US" dirty="0"/>
              <a:t>The leading candidates for proxy service are</a:t>
            </a:r>
          </a:p>
          <a:p>
            <a:pPr lvl="1"/>
            <a:r>
              <a:rPr lang="en-US" dirty="0"/>
              <a:t>HA Proxy (managed by apache)</a:t>
            </a:r>
          </a:p>
          <a:p>
            <a:pPr lvl="1"/>
            <a:r>
              <a:rPr lang="en-US" dirty="0"/>
              <a:t>NGINX (open source)</a:t>
            </a:r>
          </a:p>
          <a:p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247145" y="15731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1097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787" y="225627"/>
            <a:ext cx="9667213" cy="555095"/>
          </a:xfrm>
        </p:spPr>
        <p:txBody>
          <a:bodyPr/>
          <a:lstStyle/>
          <a:p>
            <a:r>
              <a:rPr lang="en-US" dirty="0"/>
              <a:t>4d. Update proxy configuration dynamically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264492" y="1069580"/>
            <a:ext cx="2530507" cy="4687753"/>
          </a:xfrm>
        </p:spPr>
        <p:txBody>
          <a:bodyPr/>
          <a:lstStyle/>
          <a:p>
            <a:r>
              <a:rPr lang="en-US" dirty="0"/>
              <a:t>The proxy also acts load balancer. So it is very important that it relies on right info in real time.</a:t>
            </a:r>
          </a:p>
          <a:p>
            <a:r>
              <a:rPr lang="en-US" dirty="0"/>
              <a:t>Consul coupled with </a:t>
            </a:r>
            <a:r>
              <a:rPr lang="en-US" dirty="0" err="1"/>
              <a:t>registrator</a:t>
            </a:r>
            <a:r>
              <a:rPr lang="en-US" dirty="0"/>
              <a:t> can work with proxy solutions like </a:t>
            </a:r>
            <a:r>
              <a:rPr lang="en-US" dirty="0" err="1"/>
              <a:t>HAProxy</a:t>
            </a:r>
            <a:r>
              <a:rPr lang="en-US" dirty="0"/>
              <a:t> and NGINX to realize the dynamic proxy solutions.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" y="1236134"/>
            <a:ext cx="8185313" cy="4521200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400893" y="84076"/>
            <a:ext cx="1225606" cy="90654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3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Orchestrated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0238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355075"/>
            <a:ext cx="10718800" cy="4954284"/>
          </a:xfrm>
        </p:spPr>
        <p:txBody>
          <a:bodyPr anchor="t"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LEVEL 4</a:t>
            </a:r>
          </a:p>
          <a:p>
            <a:pPr marL="0" indent="0" algn="ctr">
              <a:buNone/>
            </a:pPr>
            <a:r>
              <a:rPr 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 site</a:t>
            </a:r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Deployment</a:t>
            </a:r>
          </a:p>
          <a:p>
            <a:pPr marL="0" indent="0" algn="ctr">
              <a:buNone/>
            </a:pPr>
            <a:endParaRPr lang="en-US" sz="1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432193"/>
            <a:ext cx="10718800" cy="4877166"/>
          </a:xfrm>
        </p:spPr>
        <p:txBody>
          <a:bodyPr anchor="t"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ED1C24"/>
                </a:solidFill>
                <a:effectLst>
                  <a:outerShdw dist="38100" dir="2640000" algn="bl" rotWithShape="0">
                    <a:schemeClr val="accent2">
                      <a:lumMod val="20000"/>
                      <a:lumOff val="80000"/>
                    </a:schemeClr>
                  </a:outerShdw>
                </a:effectLst>
              </a:rPr>
              <a:t>LEVEL 1</a:t>
            </a:r>
          </a:p>
          <a:p>
            <a:pPr marL="0" indent="0" algn="ctr">
              <a:buNone/>
            </a:pP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Deployment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dirty="0"/>
              <a:t>More info TBD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15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2451" y="3208870"/>
            <a:ext cx="10972800" cy="524930"/>
          </a:xfrm>
        </p:spPr>
        <p:txBody>
          <a:bodyPr>
            <a:normAutofit/>
          </a:bodyPr>
          <a:lstStyle/>
          <a:p>
            <a:r>
              <a:rPr lang="en-US" dirty="0"/>
              <a:t>DEVOPS PIPELINE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52451" y="3965572"/>
            <a:ext cx="10972800" cy="517525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03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4073642" y="2716513"/>
            <a:ext cx="2023141" cy="3521405"/>
          </a:xfrm>
          <a:prstGeom prst="roundRect">
            <a:avLst/>
          </a:prstGeom>
          <a:solidFill>
            <a:schemeClr val="lt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371784" y="1116966"/>
            <a:ext cx="8448740" cy="1439098"/>
          </a:xfrm>
          <a:prstGeom prst="roundRect">
            <a:avLst/>
          </a:prstGeom>
          <a:solidFill>
            <a:schemeClr val="lt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17534" y="1107050"/>
            <a:ext cx="2534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CI/CD Tool  (e.g. Jenkins)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223803" y="2726932"/>
            <a:ext cx="2052558" cy="3547869"/>
          </a:xfrm>
          <a:prstGeom prst="roundRect">
            <a:avLst/>
          </a:prstGeom>
          <a:solidFill>
            <a:schemeClr val="lt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24765" y="5826772"/>
            <a:ext cx="1465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DEV Team</a:t>
            </a:r>
          </a:p>
        </p:txBody>
      </p:sp>
      <p:sp>
        <p:nvSpPr>
          <p:cNvPr id="4" name="Can 3"/>
          <p:cNvSpPr/>
          <p:nvPr/>
        </p:nvSpPr>
        <p:spPr>
          <a:xfrm>
            <a:off x="4424765" y="2965777"/>
            <a:ext cx="3655638" cy="6165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Internal Image Registry</a:t>
            </a:r>
          </a:p>
        </p:txBody>
      </p:sp>
      <p:cxnSp>
        <p:nvCxnSpPr>
          <p:cNvPr id="37" name="Straight Connector 36"/>
          <p:cNvCxnSpPr>
            <a:endCxn id="46" idx="1"/>
          </p:cNvCxnSpPr>
          <p:nvPr/>
        </p:nvCxnSpPr>
        <p:spPr>
          <a:xfrm flipH="1">
            <a:off x="3007123" y="1979998"/>
            <a:ext cx="1138506" cy="895808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650214" y="4911839"/>
            <a:ext cx="970203" cy="86182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</a:t>
            </a:r>
            <a:r>
              <a:rPr lang="en-US" dirty="0" err="1"/>
              <a:t>Env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179666" y="1999340"/>
            <a:ext cx="932005" cy="940674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3560282" y="1456664"/>
            <a:ext cx="1534317" cy="523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 Code/Image</a:t>
            </a:r>
          </a:p>
        </p:txBody>
      </p:sp>
      <p:cxnSp>
        <p:nvCxnSpPr>
          <p:cNvPr id="69" name="Straight Connector 68"/>
          <p:cNvCxnSpPr>
            <a:stCxn id="45" idx="4"/>
            <a:endCxn id="40" idx="1"/>
          </p:cNvCxnSpPr>
          <p:nvPr/>
        </p:nvCxnSpPr>
        <p:spPr>
          <a:xfrm flipV="1">
            <a:off x="2162575" y="1718331"/>
            <a:ext cx="1397707" cy="16298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3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1" y="155687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n 44"/>
          <p:cNvSpPr/>
          <p:nvPr/>
        </p:nvSpPr>
        <p:spPr>
          <a:xfrm>
            <a:off x="1046733" y="981875"/>
            <a:ext cx="1115842" cy="1505507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SCM</a:t>
            </a:r>
          </a:p>
        </p:txBody>
      </p:sp>
      <p:sp>
        <p:nvSpPr>
          <p:cNvPr id="46" name="Can 45"/>
          <p:cNvSpPr/>
          <p:nvPr/>
        </p:nvSpPr>
        <p:spPr>
          <a:xfrm>
            <a:off x="2378647" y="2875806"/>
            <a:ext cx="1256952" cy="1451751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Maven Repo Manager</a:t>
            </a:r>
          </a:p>
          <a:p>
            <a:pPr algn="ctr"/>
            <a:endParaRPr lang="en-US" b="1" dirty="0"/>
          </a:p>
        </p:txBody>
      </p:sp>
      <p:pic>
        <p:nvPicPr>
          <p:cNvPr id="49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547" y="155687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18634" y="226853"/>
            <a:ext cx="1259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97528" y="229302"/>
            <a:ext cx="106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Ops</a:t>
            </a:r>
          </a:p>
        </p:txBody>
      </p:sp>
      <p:cxnSp>
        <p:nvCxnSpPr>
          <p:cNvPr id="84" name="Straight Connector 83"/>
          <p:cNvCxnSpPr>
            <a:endCxn id="41" idx="0"/>
          </p:cNvCxnSpPr>
          <p:nvPr/>
        </p:nvCxnSpPr>
        <p:spPr>
          <a:xfrm flipH="1">
            <a:off x="5135316" y="3635473"/>
            <a:ext cx="9845" cy="1276366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6750012" y="4902817"/>
            <a:ext cx="1045351" cy="8708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QE/</a:t>
            </a:r>
            <a:r>
              <a:rPr lang="en-US" dirty="0" err="1"/>
              <a:t>CITEnv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7376842" y="3551142"/>
            <a:ext cx="4819" cy="1305281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711529" y="5831478"/>
            <a:ext cx="1203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QE Team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5669707" y="1470867"/>
            <a:ext cx="2050508" cy="523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Promote as </a:t>
            </a:r>
          </a:p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QE/UAT Drop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7942247" y="1441910"/>
            <a:ext cx="1569831" cy="523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Promote as Release Drop</a:t>
            </a:r>
          </a:p>
        </p:txBody>
      </p:sp>
      <p:pic>
        <p:nvPicPr>
          <p:cNvPr id="110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57" y="155687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5083751" y="369272"/>
            <a:ext cx="146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Dev/QA Manager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119702" y="359170"/>
            <a:ext cx="146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Release Manager</a:t>
            </a:r>
          </a:p>
        </p:txBody>
      </p:sp>
      <p:pic>
        <p:nvPicPr>
          <p:cNvPr id="112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38" y="171421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/>
          <p:cNvSpPr/>
          <p:nvPr/>
        </p:nvSpPr>
        <p:spPr>
          <a:xfrm>
            <a:off x="8541921" y="2742838"/>
            <a:ext cx="3278603" cy="3547868"/>
          </a:xfrm>
          <a:prstGeom prst="roundRect">
            <a:avLst/>
          </a:prstGeom>
          <a:solidFill>
            <a:schemeClr val="lt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7" name="Can 116"/>
          <p:cNvSpPr/>
          <p:nvPr/>
        </p:nvSpPr>
        <p:spPr>
          <a:xfrm>
            <a:off x="8764695" y="2965776"/>
            <a:ext cx="2628720" cy="6365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b="1" dirty="0"/>
              <a:t>Prod Image Registry</a:t>
            </a:r>
          </a:p>
          <a:p>
            <a:pPr algn="ctr"/>
            <a:endParaRPr lang="en-US" dirty="0"/>
          </a:p>
        </p:txBody>
      </p:sp>
      <p:sp>
        <p:nvSpPr>
          <p:cNvPr id="118" name="Rounded Rectangle 117"/>
          <p:cNvSpPr/>
          <p:nvPr/>
        </p:nvSpPr>
        <p:spPr>
          <a:xfrm>
            <a:off x="10382117" y="4896836"/>
            <a:ext cx="970203" cy="86182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  <a:p>
            <a:pPr algn="ctr"/>
            <a:r>
              <a:rPr lang="en-US" dirty="0" err="1"/>
              <a:t>Env</a:t>
            </a:r>
            <a:endParaRPr lang="en-US" dirty="0"/>
          </a:p>
        </p:txBody>
      </p:sp>
      <p:cxnSp>
        <p:nvCxnSpPr>
          <p:cNvPr id="120" name="Straight Connector 119"/>
          <p:cNvCxnSpPr>
            <a:endCxn id="118" idx="0"/>
          </p:cNvCxnSpPr>
          <p:nvPr/>
        </p:nvCxnSpPr>
        <p:spPr>
          <a:xfrm>
            <a:off x="10867219" y="3635473"/>
            <a:ext cx="0" cy="1261363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478500" y="5824455"/>
            <a:ext cx="163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Ops Team</a:t>
            </a:r>
          </a:p>
        </p:txBody>
      </p:sp>
      <p:sp>
        <p:nvSpPr>
          <p:cNvPr id="133" name="TextBox 132"/>
          <p:cNvSpPr txBox="1"/>
          <p:nvPr/>
        </p:nvSpPr>
        <p:spPr>
          <a:xfrm rot="19282225">
            <a:off x="2300764" y="2169703"/>
            <a:ext cx="188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Artifact</a:t>
            </a:r>
          </a:p>
        </p:txBody>
      </p:sp>
      <p:sp>
        <p:nvSpPr>
          <p:cNvPr id="160" name="TextBox 159"/>
          <p:cNvSpPr txBox="1"/>
          <p:nvPr/>
        </p:nvSpPr>
        <p:spPr>
          <a:xfrm rot="16200000">
            <a:off x="6781048" y="4008240"/>
            <a:ext cx="156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.Pull Image</a:t>
            </a:r>
          </a:p>
        </p:txBody>
      </p:sp>
      <p:cxnSp>
        <p:nvCxnSpPr>
          <p:cNvPr id="169" name="Straight Connector 168"/>
          <p:cNvCxnSpPr/>
          <p:nvPr/>
        </p:nvCxnSpPr>
        <p:spPr>
          <a:xfrm>
            <a:off x="6771446" y="2008660"/>
            <a:ext cx="0" cy="945605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 rot="16200000">
            <a:off x="4501282" y="4019725"/>
            <a:ext cx="158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 Image</a:t>
            </a:r>
          </a:p>
        </p:txBody>
      </p:sp>
      <p:cxnSp>
        <p:nvCxnSpPr>
          <p:cNvPr id="179" name="Straight Connector 178"/>
          <p:cNvCxnSpPr/>
          <p:nvPr/>
        </p:nvCxnSpPr>
        <p:spPr>
          <a:xfrm flipV="1">
            <a:off x="7527775" y="1965244"/>
            <a:ext cx="1113064" cy="989021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8863613" y="1994201"/>
            <a:ext cx="614887" cy="929854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 rot="16200000">
            <a:off x="8610013" y="3978068"/>
            <a:ext cx="17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.Pull Image</a:t>
            </a:r>
          </a:p>
        </p:txBody>
      </p:sp>
      <p:sp>
        <p:nvSpPr>
          <p:cNvPr id="188" name="TextBox 187"/>
          <p:cNvSpPr txBox="1"/>
          <p:nvPr/>
        </p:nvSpPr>
        <p:spPr>
          <a:xfrm rot="19310595">
            <a:off x="7381748" y="2072332"/>
            <a:ext cx="1067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.Pull</a:t>
            </a:r>
          </a:p>
        </p:txBody>
      </p:sp>
      <p:sp>
        <p:nvSpPr>
          <p:cNvPr id="189" name="TextBox 188"/>
          <p:cNvSpPr txBox="1"/>
          <p:nvPr/>
        </p:nvSpPr>
        <p:spPr>
          <a:xfrm rot="5400000">
            <a:off x="6331024" y="2041283"/>
            <a:ext cx="130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.Tag</a:t>
            </a:r>
          </a:p>
        </p:txBody>
      </p:sp>
      <p:sp>
        <p:nvSpPr>
          <p:cNvPr id="190" name="TextBox 189"/>
          <p:cNvSpPr txBox="1"/>
          <p:nvPr/>
        </p:nvSpPr>
        <p:spPr>
          <a:xfrm rot="3361450">
            <a:off x="8741689" y="2145712"/>
            <a:ext cx="116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.Push</a:t>
            </a:r>
          </a:p>
        </p:txBody>
      </p:sp>
      <p:cxnSp>
        <p:nvCxnSpPr>
          <p:cNvPr id="196" name="Straight Connector 195"/>
          <p:cNvCxnSpPr>
            <a:endCxn id="45" idx="0"/>
          </p:cNvCxnSpPr>
          <p:nvPr/>
        </p:nvCxnSpPr>
        <p:spPr>
          <a:xfrm>
            <a:off x="1156385" y="663400"/>
            <a:ext cx="448269" cy="597436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10" idx="2"/>
          </p:cNvCxnSpPr>
          <p:nvPr/>
        </p:nvCxnSpPr>
        <p:spPr>
          <a:xfrm flipH="1">
            <a:off x="6788933" y="1095547"/>
            <a:ext cx="1" cy="383061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8701814" y="1120602"/>
            <a:ext cx="1" cy="358338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2221906" y="1280969"/>
            <a:ext cx="168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708948" y="683552"/>
            <a:ext cx="554032" cy="568665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200993" y="6229796"/>
            <a:ext cx="6541894" cy="555095"/>
          </a:xfrm>
        </p:spPr>
        <p:txBody>
          <a:bodyPr>
            <a:noAutofit/>
          </a:bodyPr>
          <a:lstStyle/>
          <a:p>
            <a:r>
              <a:rPr lang="en-US" sz="4000" dirty="0"/>
              <a:t>DevOps Pipeline Vision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9164332" y="4877569"/>
            <a:ext cx="970203" cy="86182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UAT</a:t>
            </a:r>
          </a:p>
          <a:p>
            <a:pPr algn="ctr"/>
            <a:r>
              <a:rPr lang="en-US" dirty="0" err="1"/>
              <a:t>Env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9671149" y="3616206"/>
            <a:ext cx="0" cy="1261363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6200000">
            <a:off x="9801836" y="4088990"/>
            <a:ext cx="17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.Pull Image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9666166" y="1441910"/>
            <a:ext cx="1569831" cy="523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Promote as Prod Drop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61121" y="369272"/>
            <a:ext cx="146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Ops</a:t>
            </a: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Manager</a:t>
            </a:r>
          </a:p>
        </p:txBody>
      </p:sp>
      <p:pic>
        <p:nvPicPr>
          <p:cNvPr id="80" name="Picture 2" descr="http://images.clipartpanda.com/person-clip-art-dc7g64qc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63" y="199996"/>
            <a:ext cx="801553" cy="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/>
          <p:cNvCxnSpPr/>
          <p:nvPr/>
        </p:nvCxnSpPr>
        <p:spPr>
          <a:xfrm>
            <a:off x="10382116" y="1101800"/>
            <a:ext cx="1" cy="358338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5400000">
            <a:off x="9886311" y="2135089"/>
            <a:ext cx="1406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.Tag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10393949" y="1979998"/>
            <a:ext cx="0" cy="960016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2840444">
            <a:off x="3871051" y="2083274"/>
            <a:ext cx="182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.Push</a:t>
            </a:r>
          </a:p>
        </p:txBody>
      </p:sp>
    </p:spTree>
    <p:extLst>
      <p:ext uri="{BB962C8B-B14F-4D97-AF65-F5344CB8AC3E}">
        <p14:creationId xmlns:p14="http://schemas.microsoft.com/office/powerpoint/2010/main" val="2465323127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2451" y="3208870"/>
            <a:ext cx="10972800" cy="524930"/>
          </a:xfrm>
        </p:spPr>
        <p:txBody>
          <a:bodyPr>
            <a:normAutofit/>
          </a:bodyPr>
          <a:lstStyle/>
          <a:p>
            <a:r>
              <a:rPr lang="en-US" dirty="0"/>
              <a:t>BACK UP SLIDES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52451" y="3965572"/>
            <a:ext cx="10972800" cy="517525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54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Setups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4" y="1809667"/>
            <a:ext cx="11175452" cy="37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Virtualized Environment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9" y="1081510"/>
            <a:ext cx="9810727" cy="49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Better resource pooling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One physical machine shared among various virtual machines</a:t>
            </a:r>
          </a:p>
          <a:p>
            <a:pPr marL="274320" lvl="1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Easier to Scale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Supports backups/ restore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Support on the cloud/data center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Rapid Elasticity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Pay as you go model</a:t>
            </a:r>
          </a:p>
          <a:p>
            <a:pPr marL="27432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93" y="2618241"/>
            <a:ext cx="4486374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VM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205047"/>
            <a:ext cx="10718800" cy="523977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Each VM still requires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CPU Allocation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Storage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RAM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Entire guest OS</a:t>
            </a:r>
          </a:p>
          <a:p>
            <a:r>
              <a:rPr lang="en-US" sz="2400" dirty="0">
                <a:solidFill>
                  <a:schemeClr val="tx1"/>
                </a:solidFill>
              </a:rPr>
              <a:t>Wasted resources and Complex Configuration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More VMs you run, more resources you need outside application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Hard to allocate resources to a specific VM on demand</a:t>
            </a:r>
          </a:p>
          <a:p>
            <a:r>
              <a:rPr lang="en-US" sz="2400" dirty="0">
                <a:solidFill>
                  <a:schemeClr val="tx1"/>
                </a:solidFill>
              </a:rPr>
              <a:t>Vendor lock-in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No API standardization</a:t>
            </a:r>
          </a:p>
          <a:p>
            <a:pPr marL="27432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72" y="1580050"/>
            <a:ext cx="5651790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Containers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205047"/>
            <a:ext cx="10718800" cy="5239778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The key difference between the container setup and VM based setup is that container-based virtualization uses the </a:t>
            </a:r>
            <a:r>
              <a:rPr lang="en-US" sz="2200" i="1" dirty="0">
                <a:solidFill>
                  <a:srgbClr val="0A86C8"/>
                </a:solidFill>
              </a:rPr>
              <a:t>kernel of the host OS </a:t>
            </a:r>
            <a:r>
              <a:rPr lang="en-US" sz="2200" dirty="0">
                <a:solidFill>
                  <a:schemeClr val="tx1"/>
                </a:solidFill>
              </a:rPr>
              <a:t>to run multiple isolated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i="1" dirty="0">
                <a:solidFill>
                  <a:srgbClr val="0A86C8"/>
                </a:solidFill>
              </a:rPr>
              <a:t>guest instances. </a:t>
            </a:r>
            <a:r>
              <a:rPr lang="en-US" sz="2200" dirty="0">
                <a:solidFill>
                  <a:schemeClr val="tx1"/>
                </a:solidFill>
              </a:rPr>
              <a:t>These guest instances are called </a:t>
            </a:r>
            <a:r>
              <a:rPr lang="en-US" sz="2200" i="1" dirty="0">
                <a:solidFill>
                  <a:srgbClr val="0A86C8"/>
                </a:solidFill>
              </a:rPr>
              <a:t>Containers.</a:t>
            </a:r>
          </a:p>
          <a:p>
            <a:endParaRPr lang="en-US" sz="2200" i="1" dirty="0">
              <a:solidFill>
                <a:srgbClr val="0A86C8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By making use of the host operating system’s kernel and not relying on a hypervisor to manage resources, the container stack is far more </a:t>
            </a:r>
            <a:r>
              <a:rPr lang="en-US" sz="2200" dirty="0">
                <a:solidFill>
                  <a:schemeClr val="tx2"/>
                </a:solidFill>
              </a:rPr>
              <a:t>lightweight</a:t>
            </a:r>
            <a:r>
              <a:rPr lang="en-US" sz="2200" dirty="0">
                <a:solidFill>
                  <a:schemeClr val="tx1"/>
                </a:solidFill>
              </a:rPr>
              <a:t> than other solutions. 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It also allows for completely </a:t>
            </a:r>
            <a:r>
              <a:rPr lang="en-US" sz="2200" i="1" dirty="0">
                <a:solidFill>
                  <a:schemeClr val="tx2"/>
                </a:solidFill>
              </a:rPr>
              <a:t>isolated instances</a:t>
            </a:r>
            <a:r>
              <a:rPr lang="en-US" sz="2200" dirty="0">
                <a:solidFill>
                  <a:schemeClr val="tx1"/>
                </a:solidFill>
              </a:rPr>
              <a:t>. Each container has its own root filesystem, processes, memory, devices, and network interface.</a:t>
            </a:r>
          </a:p>
          <a:p>
            <a:endParaRPr lang="en-US" sz="2200" i="1" dirty="0">
              <a:solidFill>
                <a:srgbClr val="0A86C8"/>
              </a:solidFill>
            </a:endParaRPr>
          </a:p>
          <a:p>
            <a:pPr marL="0" indent="0">
              <a:buNone/>
            </a:pPr>
            <a:endParaRPr lang="en-US" sz="2200" i="1" dirty="0">
              <a:solidFill>
                <a:srgbClr val="0A86C8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Container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0" y="1083621"/>
            <a:ext cx="7874262" cy="50208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32800" y="1278467"/>
            <a:ext cx="279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are the products of operating system virtualization. </a:t>
            </a:r>
          </a:p>
          <a:p>
            <a:endParaRPr lang="en-US" dirty="0"/>
          </a:p>
          <a:p>
            <a:r>
              <a:rPr lang="en-US" dirty="0"/>
              <a:t>Each container has its own  </a:t>
            </a:r>
          </a:p>
          <a:p>
            <a:pPr marL="285750" indent="-285750">
              <a:buFontTx/>
              <a:buChar char="-"/>
            </a:pPr>
            <a:r>
              <a:rPr lang="en-US" dirty="0"/>
              <a:t>Root file system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Processes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Memory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Devices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Network 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9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67" y="84076"/>
            <a:ext cx="9545833" cy="55509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>
                <a:solidFill>
                  <a:schemeClr val="tx1"/>
                </a:solidFill>
              </a:rPr>
              <a:t>Traditional Software deployment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Typical process involves pre-install steps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JAVA installation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App server installation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Database installation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MQ installation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Software installation involves manual steps to configure and deploy the apps</a:t>
            </a:r>
          </a:p>
          <a:p>
            <a:r>
              <a:rPr lang="en-US" sz="2400" dirty="0">
                <a:solidFill>
                  <a:schemeClr val="tx1"/>
                </a:solidFill>
              </a:rPr>
              <a:t>Drawbacks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Amount of time for setup (days or weeks)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Does not scale automatically if newer capacity is needed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Patching/new version rollout is not supported without downtime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Error prone </a:t>
            </a: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13568" y="60374"/>
            <a:ext cx="1256961" cy="861901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1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Manual 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914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Docker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999" y="1069581"/>
            <a:ext cx="4324200" cy="5239778"/>
          </a:xfrm>
        </p:spPr>
        <p:txBody>
          <a:bodyPr/>
          <a:lstStyle/>
          <a:p>
            <a:r>
              <a:rPr lang="en-US" sz="2400" i="1" dirty="0">
                <a:solidFill>
                  <a:srgbClr val="0A86C8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is the de facto standard for application containers.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i="1" dirty="0">
                <a:solidFill>
                  <a:srgbClr val="0A86C8"/>
                </a:solidFill>
              </a:rPr>
              <a:t>Docker Engine </a:t>
            </a:r>
            <a:r>
              <a:rPr lang="en-US" sz="2400" dirty="0">
                <a:solidFill>
                  <a:schemeClr val="tx1"/>
                </a:solidFill>
              </a:rPr>
              <a:t>is the program that allows containers to be built, shipped and run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Docker uses Linux Kernel namespaces and control groups and provides isolation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33" y="1069580"/>
            <a:ext cx="6959278" cy="51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and Images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6197600" cy="5239778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Images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Read-only templates to create containers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Built by any user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Stored in a common registry for sharing the images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Docker Hub: app store for images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Containers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Isolated, resource controlled and portable operating environment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Contains everything that you need to run 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499" y="2348385"/>
            <a:ext cx="3911801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Docker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b="1" dirty="0"/>
              <a:t>Application Portability: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Docker allows you to package an application with all of its dependencies into a standardized unit for software development.</a:t>
            </a:r>
          </a:p>
          <a:p>
            <a:pPr lvl="1"/>
            <a:r>
              <a:rPr lang="en-US" sz="2000" dirty="0"/>
              <a:t> Built in one platform and ship to another one</a:t>
            </a:r>
          </a:p>
          <a:p>
            <a:pPr lvl="1"/>
            <a:r>
              <a:rPr lang="en-US" sz="2000" dirty="0"/>
              <a:t> Eliminates ‘snowflake server’ situations</a:t>
            </a:r>
          </a:p>
          <a:p>
            <a:pPr lvl="1"/>
            <a:r>
              <a:rPr lang="en-US" sz="2000" dirty="0"/>
              <a:t> Portability from bare metal to VM to private cloud to public cloud </a:t>
            </a:r>
          </a:p>
          <a:p>
            <a:pPr marL="27432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400" b="1" dirty="0"/>
              <a:t>Speed: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41423" y="4351866"/>
          <a:ext cx="8489177" cy="18542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855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2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Setup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Start Time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Stop Time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9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Docker Containers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50ms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50ms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9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Virtual Machines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30-45 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5-10 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5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Docker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b="1" dirty="0"/>
              <a:t>Additional Level of Abstraction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With Docker one can separate applications from  infrastructure and treat infrastructure like a managed application.  </a:t>
            </a:r>
          </a:p>
          <a:p>
            <a:pPr lvl="1"/>
            <a:r>
              <a:rPr lang="en-US" sz="2000" dirty="0"/>
              <a:t> Container becomes common abstraction layer (e.g. support multiple app servers)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400" b="1" dirty="0"/>
              <a:t>Improved Resiliency and Robustness: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Swarm/Kubernetes based clustering/orchestration layer can help </a:t>
            </a:r>
          </a:p>
          <a:p>
            <a:pPr lvl="1"/>
            <a:r>
              <a:rPr lang="en-US" sz="2000" dirty="0"/>
              <a:t> Moving the responsibility from application/framework to platform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400" b="1" dirty="0"/>
              <a:t>Enhanced Security/Governance: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Containers are immutable and provide level of abstraction from OS</a:t>
            </a:r>
          </a:p>
          <a:p>
            <a:pPr lvl="1"/>
            <a:r>
              <a:rPr lang="en-US" sz="2000" dirty="0"/>
              <a:t> Image registry helps with traceability/auditing around the image download and usage.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Docker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b="1" dirty="0"/>
              <a:t>Environment Consistency:</a:t>
            </a:r>
          </a:p>
          <a:p>
            <a:pPr lvl="1"/>
            <a:r>
              <a:rPr lang="en-US" sz="2000" dirty="0"/>
              <a:t> Prebuilt configuration/ lesser configuration needs</a:t>
            </a:r>
          </a:p>
          <a:p>
            <a:pPr lvl="1"/>
            <a:r>
              <a:rPr lang="en-US" sz="2000" dirty="0"/>
              <a:t> Easier upgrades by container replacement</a:t>
            </a:r>
          </a:p>
          <a:p>
            <a:pPr marL="274320" lvl="1" indent="0">
              <a:buNone/>
            </a:pPr>
            <a:endParaRPr lang="en-US" sz="2400" dirty="0"/>
          </a:p>
          <a:p>
            <a:r>
              <a:rPr lang="en-US" sz="2400" b="1" dirty="0"/>
              <a:t>Improved compute utilization/density: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Better control over resources and scaling needs</a:t>
            </a:r>
          </a:p>
          <a:p>
            <a:pPr lvl="1"/>
            <a:r>
              <a:rPr lang="en-US" sz="2000" dirty="0"/>
              <a:t> Higher infrastructure sharing</a:t>
            </a:r>
          </a:p>
          <a:p>
            <a:pPr marL="274320" lvl="1" indent="0">
              <a:buNone/>
            </a:pPr>
            <a:endParaRPr lang="en-US" sz="2400" dirty="0"/>
          </a:p>
          <a:p>
            <a:r>
              <a:rPr lang="en-US" sz="2400" b="1" dirty="0"/>
              <a:t>Virtual Multi-tenancy: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Better isolation and sandboxing can be used to create virtual multi-tenancy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6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Orchestration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Docker Machine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Tool that provisions Docker hosts and installs Docker engine on them.</a:t>
            </a: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Docker Swarm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Tool that clusters many Docker Engines and schedules containers</a:t>
            </a: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Docker Compose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Tool to create and manage multi-container application.</a:t>
            </a: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1196262"/>
            <a:ext cx="10609556" cy="48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2" name="Picture 2" descr="http://yazpik.github.io/images/docker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6" y="2055813"/>
            <a:ext cx="6667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4201" y="84076"/>
            <a:ext cx="10972800" cy="555095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8225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Automation: Technology Advances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>
                <a:solidFill>
                  <a:schemeClr val="tx1"/>
                </a:solidFill>
              </a:rPr>
              <a:t>Deployment Automation is made much more simplified, quick and repeatable via recent advancement in technology.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Docker based systems offer several advantages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Portability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Abstraction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Security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Efficiency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Virtual Multitenancy</a:t>
            </a:r>
          </a:p>
          <a:p>
            <a:pPr marL="274320" lvl="1" indent="0">
              <a:buNone/>
            </a:pPr>
            <a:r>
              <a:rPr lang="en-US" dirty="0">
                <a:solidFill>
                  <a:schemeClr val="tx1"/>
                </a:solidFill>
              </a:rPr>
              <a:t>(For more info please see appendix)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However…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The Docker ecosystem is maturing. So careful evaluation and validation is necessary.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It comes with new changes needed in the existing products to comply with the guidelines.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29757" y="2362874"/>
            <a:ext cx="5575412" cy="26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Google runs everything in a container. Typically 2 billion containers are started every week.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4"/>
              </a:rPr>
              <a:t>- 2014 publication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8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124793"/>
            <a:ext cx="10718800" cy="5184566"/>
          </a:xfrm>
        </p:spPr>
        <p:txBody>
          <a:bodyPr anchor="t"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LEVEL 2</a:t>
            </a:r>
          </a:p>
          <a:p>
            <a:pPr marL="0" indent="0" algn="ctr">
              <a:buNone/>
            </a:pPr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Containerized Deployment</a:t>
            </a:r>
          </a:p>
          <a:p>
            <a:pPr marL="0" indent="0" algn="ctr">
              <a:buNone/>
            </a:pPr>
            <a:endParaRPr lang="en-US" sz="1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6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67" y="84076"/>
            <a:ext cx="9545833" cy="55509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 anchor="t"/>
          <a:lstStyle/>
          <a:p>
            <a:r>
              <a:rPr lang="en-US" sz="2400" dirty="0">
                <a:solidFill>
                  <a:schemeClr val="tx1"/>
                </a:solidFill>
              </a:rPr>
              <a:t>Main goal is quick deployment and static scalability.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Apps are installed via standard Docker containers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Configuration settings are all externalized making it easy to configure and deploy the artifacts. Configuration values are provided at runtime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Ops team doesn’t need to understand the specifics of the application but only how to specify </a:t>
            </a:r>
            <a:r>
              <a:rPr lang="en-US" sz="2400" dirty="0" err="1">
                <a:solidFill>
                  <a:schemeClr val="tx1"/>
                </a:solidFill>
              </a:rPr>
              <a:t>env</a:t>
            </a:r>
            <a:r>
              <a:rPr lang="en-US" sz="2400" dirty="0">
                <a:solidFill>
                  <a:schemeClr val="tx1"/>
                </a:solidFill>
              </a:rPr>
              <a:t> specific configuration values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Some aspects of applications (like databases) may still be managed outside containers though AOD is increasingly in favor of 100% containerization.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05139" y="49305"/>
            <a:ext cx="1329452" cy="90774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LEVEL 2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Containerized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95473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I_Master_Template07_14">
  <a:themeElements>
    <a:clrScheme name="ACI Blue">
      <a:dk1>
        <a:srgbClr val="333333"/>
      </a:dk1>
      <a:lt1>
        <a:srgbClr val="FFFFFF"/>
      </a:lt1>
      <a:dk2>
        <a:srgbClr val="0A86C9"/>
      </a:dk2>
      <a:lt2>
        <a:srgbClr val="595959"/>
      </a:lt2>
      <a:accent1>
        <a:srgbClr val="0A86C9"/>
      </a:accent1>
      <a:accent2>
        <a:srgbClr val="ED1C24"/>
      </a:accent2>
      <a:accent3>
        <a:srgbClr val="0EB48D"/>
      </a:accent3>
      <a:accent4>
        <a:srgbClr val="542D8F"/>
      </a:accent4>
      <a:accent5>
        <a:srgbClr val="FDB813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Exchange 4_3 PPT_Template_final [Read-Only]" id="{AB00D9BA-C058-4BA3-AAA5-B0643ADE60BC}" vid="{EE5C45E2-B8F9-47A0-A4F1-DDDBFCAFB5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57d1606-2fbc-4746-b7c0-80943b7dd8dd">
      <UserInfo>
        <DisplayName>Raghuwanshi, Rohit</DisplayName>
        <AccountId>1258</AccountId>
        <AccountType/>
      </UserInfo>
      <UserInfo>
        <DisplayName>Narasimha, Narasimha</DisplayName>
        <AccountId>427</AccountId>
        <AccountType/>
      </UserInfo>
      <UserInfo>
        <DisplayName>Natfullin, Ayrat</DisplayName>
        <AccountId>945</AccountId>
        <AccountType/>
      </UserInfo>
      <UserInfo>
        <DisplayName>Nazmeev, Azat</DisplayName>
        <AccountId>1023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6235518DC3F4AB0659E377D05D9ED" ma:contentTypeVersion="9" ma:contentTypeDescription="Create a new document." ma:contentTypeScope="" ma:versionID="4ecec306f54ca834a728082412d1ba7c">
  <xsd:schema xmlns:xsd="http://www.w3.org/2001/XMLSchema" xmlns:xs="http://www.w3.org/2001/XMLSchema" xmlns:p="http://schemas.microsoft.com/office/2006/metadata/properties" xmlns:ns2="457d1606-2fbc-4746-b7c0-80943b7dd8dd" xmlns:ns3="3704dbfc-6f28-49ac-9027-ea0d33cb1127" targetNamespace="http://schemas.microsoft.com/office/2006/metadata/properties" ma:root="true" ma:fieldsID="33534ba38fae4e3a9724c6436959dd0a" ns2:_="" ns3:_="">
    <xsd:import namespace="457d1606-2fbc-4746-b7c0-80943b7dd8dd"/>
    <xsd:import namespace="3704dbfc-6f28-49ac-9027-ea0d33cb112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7d1606-2fbc-4746-b7c0-80943b7dd8d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04dbfc-6f28-49ac-9027-ea0d33cb11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60B769-30EB-4CDE-80A4-6C9B9CF8EA08}">
  <ds:schemaRefs>
    <ds:schemaRef ds:uri="http://schemas.microsoft.com/office/2006/metadata/properties"/>
    <ds:schemaRef ds:uri="http://schemas.microsoft.com/office/infopath/2007/PartnerControls"/>
    <ds:schemaRef ds:uri="457d1606-2fbc-4746-b7c0-80943b7dd8dd"/>
  </ds:schemaRefs>
</ds:datastoreItem>
</file>

<file path=customXml/itemProps2.xml><?xml version="1.0" encoding="utf-8"?>
<ds:datastoreItem xmlns:ds="http://schemas.openxmlformats.org/officeDocument/2006/customXml" ds:itemID="{5658C515-A7D2-4815-AE6C-2D3FCD820F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F9956F-CE72-418C-9706-466C183DF1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7d1606-2fbc-4746-b7c0-80943b7dd8dd"/>
    <ds:schemaRef ds:uri="3704dbfc-6f28-49ac-9027-ea0d33cb11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ACI Exchange 4_3 PPT_Template_final</Template>
  <TotalTime>55846</TotalTime>
  <Words>4111</Words>
  <Application>Microsoft Office PowerPoint</Application>
  <PresentationFormat>Widescreen</PresentationFormat>
  <Paragraphs>843</Paragraphs>
  <Slides>67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ACI_Master_Template07_14</vt:lpstr>
      <vt:lpstr>DeVOPS READINESS</vt:lpstr>
      <vt:lpstr>Overview</vt:lpstr>
      <vt:lpstr>IT Evolution</vt:lpstr>
      <vt:lpstr>Deployment Automation Maturity Phases</vt:lpstr>
      <vt:lpstr>PowerPoint Presentation</vt:lpstr>
      <vt:lpstr>Overview</vt:lpstr>
      <vt:lpstr>Deployment Automation: Technology Advances</vt:lpstr>
      <vt:lpstr>PowerPoint Presentation</vt:lpstr>
      <vt:lpstr>Overview</vt:lpstr>
      <vt:lpstr>Steps</vt:lpstr>
      <vt:lpstr>1. Identify Product Deployment Components</vt:lpstr>
      <vt:lpstr>2. Support continuous/efficient build process</vt:lpstr>
      <vt:lpstr>2a. Create component builds</vt:lpstr>
      <vt:lpstr>2b. Configure distributed builds </vt:lpstr>
      <vt:lpstr>2c. Execute testcases as part of the builds</vt:lpstr>
      <vt:lpstr>3. Build Docker images</vt:lpstr>
      <vt:lpstr>3a. Identify components to containerize</vt:lpstr>
      <vt:lpstr>3a. Identify components to containerize (contd)</vt:lpstr>
      <vt:lpstr>3b. Create smaller Container Images</vt:lpstr>
      <vt:lpstr>3c. Include the runtime dependencies</vt:lpstr>
      <vt:lpstr>3d. Document operational &amp; configurable characteristics</vt:lpstr>
      <vt:lpstr>4. Create immutable images </vt:lpstr>
      <vt:lpstr>4a. Externalize environment specific configs</vt:lpstr>
      <vt:lpstr>4b. Allow overrides via environment variables</vt:lpstr>
      <vt:lpstr>4c. Specify configuration via overlay networking  placeholders</vt:lpstr>
      <vt:lpstr>4d. Provide mechanism to alter runtime config</vt:lpstr>
      <vt:lpstr>5. Maintain the Docker image registry</vt:lpstr>
      <vt:lpstr>6. Use automation scripts for deployment</vt:lpstr>
      <vt:lpstr>Level 2: Summary</vt:lpstr>
      <vt:lpstr>PowerPoint Presentation</vt:lpstr>
      <vt:lpstr>Overview</vt:lpstr>
      <vt:lpstr>Steps</vt:lpstr>
      <vt:lpstr>1. Scalability Support</vt:lpstr>
      <vt:lpstr>1.1 Identify and address horizontal  scalability aspects</vt:lpstr>
      <vt:lpstr>1.2 Use infrastructure level autoscaling tools</vt:lpstr>
      <vt:lpstr>2. Scheduling  (automated rollout and rollback)</vt:lpstr>
      <vt:lpstr>2a. Support Blue Green Deployment</vt:lpstr>
      <vt:lpstr>2a. Support for Blue Green Deployment (contd)</vt:lpstr>
      <vt:lpstr>2b. Support for Canary Deployment </vt:lpstr>
      <vt:lpstr>3. Service Discovery</vt:lpstr>
      <vt:lpstr>3a. Use fault-tolerant Service Registry</vt:lpstr>
      <vt:lpstr>3a. Service Self-registration is discouraged</vt:lpstr>
      <vt:lpstr>3b. Use “third party service registration” pattern</vt:lpstr>
      <vt:lpstr>4. Use Proxy Services</vt:lpstr>
      <vt:lpstr>4a. Use overlay network</vt:lpstr>
      <vt:lpstr>4b. Use API gateway/proxy for external requests</vt:lpstr>
      <vt:lpstr>4c. Use proxy service for internal requests</vt:lpstr>
      <vt:lpstr>4d. Update proxy configuration dynamically</vt:lpstr>
      <vt:lpstr>PowerPoint Presentation</vt:lpstr>
      <vt:lpstr>TBD</vt:lpstr>
      <vt:lpstr>DEVOPS PIPELINE</vt:lpstr>
      <vt:lpstr>DevOps Pipeline Vision</vt:lpstr>
      <vt:lpstr>BACK UP SLIDES</vt:lpstr>
      <vt:lpstr>Traditional Machine Setups</vt:lpstr>
      <vt:lpstr>Virtualized Environment</vt:lpstr>
      <vt:lpstr>Benefits of VM</vt:lpstr>
      <vt:lpstr>Limitations of VM</vt:lpstr>
      <vt:lpstr>Introducing Containers</vt:lpstr>
      <vt:lpstr>Introducing Container</vt:lpstr>
      <vt:lpstr>Introducing Docker</vt:lpstr>
      <vt:lpstr>Docker Containers and Images</vt:lpstr>
      <vt:lpstr>Advantages of Docker</vt:lpstr>
      <vt:lpstr>Advantages of Docker</vt:lpstr>
      <vt:lpstr>Advantages of Docker</vt:lpstr>
      <vt:lpstr>Docker Orchestration</vt:lpstr>
      <vt:lpstr>Bringing it all together</vt:lpstr>
      <vt:lpstr>Thank You !</vt:lpstr>
    </vt:vector>
  </TitlesOfParts>
  <Company>LanguageCorps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 Prevention through Technology, Modeling and Analytics</dc:title>
  <dc:creator>Chenis, Ken</dc:creator>
  <cp:lastModifiedBy>Kulkarni, Prashant</cp:lastModifiedBy>
  <cp:revision>432</cp:revision>
  <cp:lastPrinted>2013-11-12T17:20:23Z</cp:lastPrinted>
  <dcterms:created xsi:type="dcterms:W3CDTF">2015-05-18T20:01:15Z</dcterms:created>
  <dcterms:modified xsi:type="dcterms:W3CDTF">2020-07-07T14:59:54Z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0x0101000A76235518DC3F4AB0659E377D05D9ED</vt:lpwstr>
  </property>
</Properties>
</file>